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83" r:id="rId4"/>
    <p:sldId id="274" r:id="rId5"/>
    <p:sldId id="257" r:id="rId6"/>
    <p:sldId id="258" r:id="rId7"/>
    <p:sldId id="260" r:id="rId8"/>
    <p:sldId id="261" r:id="rId9"/>
    <p:sldId id="262" r:id="rId10"/>
    <p:sldId id="263" r:id="rId11"/>
    <p:sldId id="264" r:id="rId12"/>
    <p:sldId id="265" r:id="rId13"/>
    <p:sldId id="268" r:id="rId14"/>
    <p:sldId id="266" r:id="rId15"/>
    <p:sldId id="267" r:id="rId16"/>
    <p:sldId id="275" r:id="rId17"/>
    <p:sldId id="276" r:id="rId18"/>
    <p:sldId id="277" r:id="rId1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9530B-1408-9B77-8167-36F6ACBF21E9}" v="523" dt="2023-01-16T15:17:23.561"/>
    <p1510:client id="{408D86C6-90C8-4B3D-FF24-8A0527993E7D}" v="23" dt="2023-01-16T09:46:21.319"/>
    <p1510:client id="{A7A33A93-D430-9024-EAD0-98F5DC179207}" v="212" dt="2023-01-16T15:15:25.640"/>
  </p1510:revLst>
</p1510:revInfo>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Šviesus stilius 3 – paryškinima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Vidutinis stili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97" autoAdjust="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7561D-600F-40A8-9F3D-2AAA5962E56F}" type="datetimeFigureOut">
              <a:rPr lang="lt-LT" smtClean="0"/>
              <a:t>2023-03-20</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A32A14-A5F7-4941-8833-13FDF4CF6146}" type="slidenum">
              <a:rPr lang="lt-LT" smtClean="0"/>
              <a:t>‹#›</a:t>
            </a:fld>
            <a:endParaRPr lang="lt-LT"/>
          </a:p>
        </p:txBody>
      </p:sp>
    </p:spTree>
    <p:extLst>
      <p:ext uri="{BB962C8B-B14F-4D97-AF65-F5344CB8AC3E}">
        <p14:creationId xmlns:p14="http://schemas.microsoft.com/office/powerpoint/2010/main" val="2740857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D945727-B516-01CB-926D-A0FB6BB44085}"/>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289079BC-3D38-505D-DCFA-E3CB3A02DC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0D691D15-1C01-93CB-1E21-FA61FE2F7B32}"/>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5" name="Poraštės vietos rezervavimo ženklas 4">
            <a:extLst>
              <a:ext uri="{FF2B5EF4-FFF2-40B4-BE49-F238E27FC236}">
                <a16:creationId xmlns:a16="http://schemas.microsoft.com/office/drawing/2014/main" id="{17DC7349-5CC6-0149-A44B-B8D1FF809B4F}"/>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AE6F722A-9C81-20FF-9C64-6F0BC1CDFCF4}"/>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278306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9D7B6CF-C404-148C-A5E5-4BA366CD2B08}"/>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EA7CE503-B835-AEE1-9AF4-177EA632AD16}"/>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AC1B762F-A411-0364-395F-B2925CDE97E9}"/>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5" name="Poraštės vietos rezervavimo ženklas 4">
            <a:extLst>
              <a:ext uri="{FF2B5EF4-FFF2-40B4-BE49-F238E27FC236}">
                <a16:creationId xmlns:a16="http://schemas.microsoft.com/office/drawing/2014/main" id="{35C72420-0328-FEF7-6BDF-13F2E35A1A7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A0F84B95-68CC-B63B-6706-41ACC01EDBC8}"/>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320038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B236B14E-8009-714E-1046-901B9323392E}"/>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36AF0372-03D5-6624-7207-48D144F766B2}"/>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E86817E0-7FEE-9C81-66A5-6BBFA7FCD377}"/>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5" name="Poraštės vietos rezervavimo ženklas 4">
            <a:extLst>
              <a:ext uri="{FF2B5EF4-FFF2-40B4-BE49-F238E27FC236}">
                <a16:creationId xmlns:a16="http://schemas.microsoft.com/office/drawing/2014/main" id="{27501228-C5D7-4E44-E0DE-7FA843B6E313}"/>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2DFA7598-FC84-CDA1-3B7C-CF2D219F5674}"/>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163862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A7843973-A2C9-4D76-B731-E445C998494C}" type="datetimeFigureOut">
              <a:rPr lang="lt-LT" smtClean="0"/>
              <a:t>2023-03-20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2503115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A7843973-A2C9-4D76-B731-E445C998494C}" type="datetimeFigureOut">
              <a:rPr lang="lt-LT" smtClean="0"/>
              <a:t>2023-03-20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75936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lt-LT"/>
              <a:t>Spustelėję redaguokite stilių</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A7843973-A2C9-4D76-B731-E445C998494C}" type="datetimeFigureOut">
              <a:rPr lang="lt-LT" smtClean="0"/>
              <a:t>2023-03-20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33469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A7843973-A2C9-4D76-B731-E445C998494C}" type="datetimeFigureOut">
              <a:rPr lang="lt-LT" smtClean="0"/>
              <a:t>2023-03-20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4001182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lt-LT"/>
              <a:t>Spustelėję redaguokite stilių</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A7843973-A2C9-4D76-B731-E445C998494C}" type="datetimeFigureOut">
              <a:rPr lang="lt-LT" smtClean="0"/>
              <a:t>2023-03-20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470945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A7843973-A2C9-4D76-B731-E445C998494C}" type="datetimeFigureOut">
              <a:rPr lang="lt-LT" smtClean="0"/>
              <a:t>2023-03-20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535185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43973-A2C9-4D76-B731-E445C998494C}" type="datetimeFigureOut">
              <a:rPr lang="lt-LT" smtClean="0"/>
              <a:t>2023-03-20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583892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A7843973-A2C9-4D76-B731-E445C998494C}" type="datetimeFigureOut">
              <a:rPr lang="lt-LT" smtClean="0"/>
              <a:t>2023-03-20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376609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4657611-8A7D-1855-EB7B-CA70E5CA5787}"/>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55864564-26CD-B5C3-DEAA-BE10D9E7492F}"/>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81F12C21-EEE6-C361-D713-EAAF7C7F58AB}"/>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5" name="Poraštės vietos rezervavimo ženklas 4">
            <a:extLst>
              <a:ext uri="{FF2B5EF4-FFF2-40B4-BE49-F238E27FC236}">
                <a16:creationId xmlns:a16="http://schemas.microsoft.com/office/drawing/2014/main" id="{0C774D3E-CA13-E0AB-4CAD-E3773AFE5387}"/>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1541FFEA-32EE-C943-A0DF-A4FD2E0BC245}"/>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40465405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A7843973-A2C9-4D76-B731-E445C998494C}" type="datetimeFigureOut">
              <a:rPr lang="lt-LT" smtClean="0"/>
              <a:t>2023-03-20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752579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A7843973-A2C9-4D76-B731-E445C998494C}" type="datetimeFigureOut">
              <a:rPr lang="lt-LT" smtClean="0"/>
              <a:t>2023-03-20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313277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lt-LT"/>
              <a:t>Spustelėję redaguokite stilių</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A7843973-A2C9-4D76-B731-E445C998494C}" type="datetimeFigureOut">
              <a:rPr lang="lt-LT" smtClean="0"/>
              <a:t>2023-03-20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D37542-5585-4397-81EA-0355A89C914C}" type="slidenum">
              <a:rPr lang="lt-LT" smtClean="0"/>
              <a:t>‹#›</a:t>
            </a:fld>
            <a:endParaRPr lang="lt-LT"/>
          </a:p>
        </p:txBody>
      </p:sp>
    </p:spTree>
    <p:extLst>
      <p:ext uri="{BB962C8B-B14F-4D97-AF65-F5344CB8AC3E}">
        <p14:creationId xmlns:p14="http://schemas.microsoft.com/office/powerpoint/2010/main" val="179528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B4B6E1-5F94-4D44-01A1-FC73B6EAB41D}"/>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6800E41F-3491-2508-F574-DF822D4074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45C3BA3F-77C7-EC7D-3DAC-A1E14F199FEC}"/>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5" name="Poraštės vietos rezervavimo ženklas 4">
            <a:extLst>
              <a:ext uri="{FF2B5EF4-FFF2-40B4-BE49-F238E27FC236}">
                <a16:creationId xmlns:a16="http://schemas.microsoft.com/office/drawing/2014/main" id="{653F3387-5705-4A24-7594-91FC9A39CDDF}"/>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BA0C73A8-0133-055D-1CF3-94591E179F38}"/>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117072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DD7BEB8-F0AA-9621-FED8-FFC1AC3C65F4}"/>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6BA9D0B6-BF02-4821-4360-2BF77056E0A0}"/>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9205136E-DD87-DDEA-517A-C240BD2FDF29}"/>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44CA0650-395A-3457-96FA-E7A0CACAC0A5}"/>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6" name="Poraštės vietos rezervavimo ženklas 5">
            <a:extLst>
              <a:ext uri="{FF2B5EF4-FFF2-40B4-BE49-F238E27FC236}">
                <a16:creationId xmlns:a16="http://schemas.microsoft.com/office/drawing/2014/main" id="{3152B5E1-82A4-156C-CCF8-1ABE2D800CD9}"/>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63E7277-BD37-1399-39C3-00F1D0894488}"/>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61356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D2B2DCF-1521-B77C-1944-8E5B04647369}"/>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DADF4BCC-60B1-CA24-BDAC-C1B22DB364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AF6896CB-9B1A-AAA6-9D5F-301677D4F41E}"/>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0699F903-996D-A715-0B36-B141C40F62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9CB76497-BCC7-27B5-5F31-A25A77A9CBD6}"/>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0E9564E4-76C5-9D3C-47D3-9AD7FCB2A019}"/>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8" name="Poraštės vietos rezervavimo ženklas 7">
            <a:extLst>
              <a:ext uri="{FF2B5EF4-FFF2-40B4-BE49-F238E27FC236}">
                <a16:creationId xmlns:a16="http://schemas.microsoft.com/office/drawing/2014/main" id="{736F9DDD-F43B-C697-C527-B1155D6AC223}"/>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FC3BA051-D1E8-E46C-B0A9-15DCBA5FA88D}"/>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67126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88153E8-333B-1F2D-8144-19AA14C5E53B}"/>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6AD90A32-98D0-CD21-26EF-764F87EF9EE3}"/>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4" name="Poraštės vietos rezervavimo ženklas 3">
            <a:extLst>
              <a:ext uri="{FF2B5EF4-FFF2-40B4-BE49-F238E27FC236}">
                <a16:creationId xmlns:a16="http://schemas.microsoft.com/office/drawing/2014/main" id="{BB81DE9C-0F97-2956-F737-450B74993D30}"/>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8456857E-AF79-FAB3-DBF3-A16145E1B35D}"/>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296557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01DA6B7F-D539-C982-48C9-AAC7EF520D55}"/>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3" name="Poraštės vietos rezervavimo ženklas 2">
            <a:extLst>
              <a:ext uri="{FF2B5EF4-FFF2-40B4-BE49-F238E27FC236}">
                <a16:creationId xmlns:a16="http://schemas.microsoft.com/office/drawing/2014/main" id="{83A7DD63-4A49-E1A2-E6D6-9094034BF5D8}"/>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9EEC363C-BB08-8DED-E7E6-BA1263A546BC}"/>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208149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18014B2-5679-7045-319F-45767E04CC98}"/>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FC4FD2C4-B1FD-5700-38E6-2DB821FB08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0AB6DF4B-0FBF-E745-F973-18B7C6FBA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EC0BD64C-8F1A-5134-FCE9-F3C3D4ECF90C}"/>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6" name="Poraštės vietos rezervavimo ženklas 5">
            <a:extLst>
              <a:ext uri="{FF2B5EF4-FFF2-40B4-BE49-F238E27FC236}">
                <a16:creationId xmlns:a16="http://schemas.microsoft.com/office/drawing/2014/main" id="{3AA693FE-8401-CAA8-B827-F91372022D06}"/>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14D4A849-5205-688E-836B-4494CD8BD641}"/>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202609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DADC750-D952-937F-244D-68DE2149D5E4}"/>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B3995D0F-4947-0C09-D4A9-BBDCF4FFE8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1EC5CA3B-B614-3D34-937B-EF8F98115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5869EA0B-C23B-3990-8BAF-A45BAFC4FF6B}"/>
              </a:ext>
            </a:extLst>
          </p:cNvPr>
          <p:cNvSpPr>
            <a:spLocks noGrp="1"/>
          </p:cNvSpPr>
          <p:nvPr>
            <p:ph type="dt" sz="half" idx="10"/>
          </p:nvPr>
        </p:nvSpPr>
        <p:spPr/>
        <p:txBody>
          <a:bodyPr/>
          <a:lstStyle/>
          <a:p>
            <a:fld id="{52BA922A-70D6-49A8-A803-59E15F308B8F}" type="datetimeFigureOut">
              <a:rPr lang="lt-LT" smtClean="0"/>
              <a:t>2023-03-20</a:t>
            </a:fld>
            <a:endParaRPr lang="lt-LT"/>
          </a:p>
        </p:txBody>
      </p:sp>
      <p:sp>
        <p:nvSpPr>
          <p:cNvPr id="6" name="Poraštės vietos rezervavimo ženklas 5">
            <a:extLst>
              <a:ext uri="{FF2B5EF4-FFF2-40B4-BE49-F238E27FC236}">
                <a16:creationId xmlns:a16="http://schemas.microsoft.com/office/drawing/2014/main" id="{28CB5EE9-9F85-F9CE-F795-A35CABE43909}"/>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427159C8-D706-750D-35CA-99AEC9CC6041}"/>
              </a:ext>
            </a:extLst>
          </p:cNvPr>
          <p:cNvSpPr>
            <a:spLocks noGrp="1"/>
          </p:cNvSpPr>
          <p:nvPr>
            <p:ph type="sldNum" sz="quarter" idx="12"/>
          </p:nvPr>
        </p:nvSpPr>
        <p:spPr/>
        <p:txBody>
          <a:bodyPr/>
          <a:lstStyle/>
          <a:p>
            <a:fld id="{3BEACEF8-AA99-4B86-B676-2F13103A94B0}" type="slidenum">
              <a:rPr lang="lt-LT" smtClean="0"/>
              <a:t>‹#›</a:t>
            </a:fld>
            <a:endParaRPr lang="lt-LT"/>
          </a:p>
        </p:txBody>
      </p:sp>
    </p:spTree>
    <p:extLst>
      <p:ext uri="{BB962C8B-B14F-4D97-AF65-F5344CB8AC3E}">
        <p14:creationId xmlns:p14="http://schemas.microsoft.com/office/powerpoint/2010/main" val="329226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388DC638-3765-3F94-B09C-35DCD7CE4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DF3A8894-FAF3-ACC7-21AE-170F1473A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ADBE967D-1069-0139-2D33-37A9FA6757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A922A-70D6-49A8-A803-59E15F308B8F}" type="datetimeFigureOut">
              <a:rPr lang="lt-LT" smtClean="0"/>
              <a:t>2023-03-20</a:t>
            </a:fld>
            <a:endParaRPr lang="lt-LT"/>
          </a:p>
        </p:txBody>
      </p:sp>
      <p:sp>
        <p:nvSpPr>
          <p:cNvPr id="5" name="Poraštės vietos rezervavimo ženklas 4">
            <a:extLst>
              <a:ext uri="{FF2B5EF4-FFF2-40B4-BE49-F238E27FC236}">
                <a16:creationId xmlns:a16="http://schemas.microsoft.com/office/drawing/2014/main" id="{C5144048-5BE2-94B8-4295-23C8E2F0F8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C1EC0310-A971-891F-0AD7-E3E4D72222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ACEF8-AA99-4B86-B676-2F13103A94B0}" type="slidenum">
              <a:rPr lang="lt-LT" smtClean="0"/>
              <a:t>‹#›</a:t>
            </a:fld>
            <a:endParaRPr lang="lt-LT"/>
          </a:p>
        </p:txBody>
      </p:sp>
    </p:spTree>
    <p:extLst>
      <p:ext uri="{BB962C8B-B14F-4D97-AF65-F5344CB8AC3E}">
        <p14:creationId xmlns:p14="http://schemas.microsoft.com/office/powerpoint/2010/main" val="1883796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43973-A2C9-4D76-B731-E445C998494C}" type="datetimeFigureOut">
              <a:rPr lang="lt-LT" smtClean="0"/>
              <a:t>2023-03-20</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37542-5585-4397-81EA-0355A89C914C}" type="slidenum">
              <a:rPr lang="lt-LT" smtClean="0"/>
              <a:t>‹#›</a:t>
            </a:fld>
            <a:endParaRPr lang="lt-LT"/>
          </a:p>
        </p:txBody>
      </p:sp>
    </p:spTree>
    <p:extLst>
      <p:ext uri="{BB962C8B-B14F-4D97-AF65-F5344CB8AC3E}">
        <p14:creationId xmlns:p14="http://schemas.microsoft.com/office/powerpoint/2010/main" val="26526629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B322E7C-E1E7-05E1-EB38-253703430E3C}"/>
              </a:ext>
            </a:extLst>
          </p:cNvPr>
          <p:cNvSpPr>
            <a:spLocks noGrp="1"/>
          </p:cNvSpPr>
          <p:nvPr>
            <p:ph type="ctrTitle"/>
          </p:nvPr>
        </p:nvSpPr>
        <p:spPr>
          <a:xfrm>
            <a:off x="7412477" y="914399"/>
            <a:ext cx="4571999" cy="3521413"/>
          </a:xfrm>
        </p:spPr>
        <p:txBody>
          <a:bodyPr anchor="b">
            <a:normAutofit fontScale="90000"/>
          </a:bodyPr>
          <a:lstStyle/>
          <a:p>
            <a:pPr algn="l"/>
            <a:r>
              <a:rPr lang="lt-LT" sz="2800" b="1" dirty="0">
                <a:effectLst/>
                <a:latin typeface="Times New Roman" panose="02020603050405020304" pitchFamily="18" charset="0"/>
                <a:ea typeface="Times New Roman" panose="02020603050405020304" pitchFamily="18" charset="0"/>
              </a:rPr>
              <a:t>MARIJAMPOLĖS SAVIVALDYBĖS BENDROJO UGDYMO MOKYKLŲ PASIRENGIMO ATNAUJINTŲ BENDRŲJŲ PROGRAMŲ DIEGIMUI APKLAUSOS KOKYBINĖ ANALIZĖ IR REKOMENDACIJOS</a:t>
            </a:r>
            <a:br>
              <a:rPr lang="lt-LT" sz="2800" dirty="0">
                <a:effectLst/>
                <a:latin typeface="Times New Roman" panose="02020603050405020304" pitchFamily="18" charset="0"/>
                <a:ea typeface="Times New Roman" panose="02020603050405020304" pitchFamily="18" charset="0"/>
              </a:rPr>
            </a:br>
            <a:endParaRPr lang="lt-LT" sz="2800" dirty="0"/>
          </a:p>
        </p:txBody>
      </p:sp>
      <p:sp>
        <p:nvSpPr>
          <p:cNvPr id="3" name="Antrinis pavadinimas 2">
            <a:extLst>
              <a:ext uri="{FF2B5EF4-FFF2-40B4-BE49-F238E27FC236}">
                <a16:creationId xmlns:a16="http://schemas.microsoft.com/office/drawing/2014/main" id="{467F67E6-E887-8C64-6144-BE819F4743B4}"/>
              </a:ext>
            </a:extLst>
          </p:cNvPr>
          <p:cNvSpPr>
            <a:spLocks noGrp="1"/>
          </p:cNvSpPr>
          <p:nvPr>
            <p:ph type="subTitle" idx="1"/>
          </p:nvPr>
        </p:nvSpPr>
        <p:spPr>
          <a:xfrm>
            <a:off x="6254885" y="4883285"/>
            <a:ext cx="5729591" cy="1274324"/>
          </a:xfrm>
        </p:spPr>
        <p:txBody>
          <a:bodyPr vert="horz" lIns="91440" tIns="45720" rIns="91440" bIns="45720" rtlCol="0" anchor="t">
            <a:noAutofit/>
          </a:bodyPr>
          <a:lstStyle/>
          <a:p>
            <a:r>
              <a:rPr lang="lt-LT" sz="1800" dirty="0">
                <a:latin typeface="Times New Roman" panose="02020603050405020304" pitchFamily="18" charset="0"/>
                <a:cs typeface="Times New Roman" panose="02020603050405020304" pitchFamily="18" charset="0"/>
              </a:rPr>
              <a:t>Marijampolės savivaldybės administracijos Švietimo, kultūros ir sporto skyriaus vyriausiosios specialistės </a:t>
            </a:r>
            <a:r>
              <a:rPr lang="lt-LT" sz="1800" dirty="0">
                <a:latin typeface="Times New Roman" panose="02020603050405020304" pitchFamily="18" charset="0"/>
                <a:ea typeface="+mn-lt"/>
                <a:cs typeface="Times New Roman" panose="02020603050405020304" pitchFamily="18" charset="0"/>
              </a:rPr>
              <a:t>Aušra Biskienė, </a:t>
            </a:r>
            <a:r>
              <a:rPr lang="lt-LT" sz="1800">
                <a:latin typeface="Times New Roman" panose="02020603050405020304" pitchFamily="18" charset="0"/>
                <a:cs typeface="Times New Roman" panose="02020603050405020304" pitchFamily="18" charset="0"/>
              </a:rPr>
              <a:t>Loreta Matusevičienė</a:t>
            </a:r>
            <a:endParaRPr lang="lt-LT" sz="1800" dirty="0">
              <a:latin typeface="Times New Roman" panose="02020603050405020304" pitchFamily="18" charset="0"/>
              <a:cs typeface="Times New Roman" panose="02020603050405020304" pitchFamily="18" charset="0"/>
            </a:endParaRPr>
          </a:p>
        </p:txBody>
      </p:sp>
      <p:sp>
        <p:nvSpPr>
          <p:cNvPr id="42" name="Freeform: Shape 35">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39CDD7FB-7968-740D-3009-C17F10BB94AB}"/>
              </a:ext>
            </a:extLst>
          </p:cNvPr>
          <p:cNvPicPr>
            <a:picLocks noChangeAspect="1"/>
          </p:cNvPicPr>
          <p:nvPr/>
        </p:nvPicPr>
        <p:blipFill rotWithShape="1">
          <a:blip r:embed="rId2"/>
          <a:srcRect r="1357"/>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7293169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2" name="Freeform: Shape 25">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27">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lumMod val="95000"/>
              <a:lumOff val="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441019F1-2025-56B2-1AB4-70E9FF4C08C7}"/>
              </a:ext>
            </a:extLst>
          </p:cNvPr>
          <p:cNvSpPr>
            <a:spLocks noGrp="1"/>
          </p:cNvSpPr>
          <p:nvPr>
            <p:ph type="title"/>
          </p:nvPr>
        </p:nvSpPr>
        <p:spPr>
          <a:xfrm>
            <a:off x="687274" y="5654938"/>
            <a:ext cx="4062643" cy="1043409"/>
          </a:xfrm>
        </p:spPr>
        <p:txBody>
          <a:bodyPr vert="horz" lIns="91440" tIns="45720" rIns="91440" bIns="45720" rtlCol="0" anchor="ctr">
            <a:normAutofit/>
          </a:bodyPr>
          <a:lstStyle/>
          <a:p>
            <a:r>
              <a:rPr lang="en-US" sz="3600" b="1" kern="1200" dirty="0">
                <a:solidFill>
                  <a:schemeClr val="tx1"/>
                </a:solidFill>
                <a:effectLst/>
                <a:latin typeface="+mj-lt"/>
                <a:ea typeface="+mj-ea"/>
                <a:cs typeface="+mj-cs"/>
              </a:rPr>
              <a:t>6. </a:t>
            </a:r>
            <a:r>
              <a:rPr lang="en-US" sz="3600" b="1" kern="1200" dirty="0" err="1">
                <a:solidFill>
                  <a:schemeClr val="tx1"/>
                </a:solidFill>
                <a:effectLst/>
                <a:latin typeface="+mj-lt"/>
                <a:ea typeface="+mj-ea"/>
                <a:cs typeface="+mj-cs"/>
              </a:rPr>
              <a:t>Grįžtamasis</a:t>
            </a:r>
            <a:r>
              <a:rPr lang="en-US" sz="3600" b="1" kern="1200" dirty="0">
                <a:solidFill>
                  <a:schemeClr val="tx1"/>
                </a:solidFill>
                <a:effectLst/>
                <a:latin typeface="+mj-lt"/>
                <a:ea typeface="+mj-ea"/>
                <a:cs typeface="+mj-cs"/>
              </a:rPr>
              <a:t> </a:t>
            </a:r>
            <a:r>
              <a:rPr lang="en-US" sz="3600" b="1" kern="1200" dirty="0" err="1">
                <a:solidFill>
                  <a:schemeClr val="tx1"/>
                </a:solidFill>
                <a:effectLst/>
                <a:latin typeface="+mj-lt"/>
                <a:ea typeface="+mj-ea"/>
                <a:cs typeface="+mj-cs"/>
              </a:rPr>
              <a:t>ryšys</a:t>
            </a:r>
            <a:endParaRPr lang="en-US" sz="3600"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E32317FD-EE3C-E9B1-721C-F904247F7021}"/>
              </a:ext>
            </a:extLst>
          </p:cNvPr>
          <p:cNvSpPr txBox="1"/>
          <p:nvPr/>
        </p:nvSpPr>
        <p:spPr>
          <a:xfrm>
            <a:off x="291707" y="164045"/>
            <a:ext cx="4591577" cy="2754086"/>
          </a:xfrm>
          <a:prstGeom prst="rect">
            <a:avLst/>
          </a:prstGeom>
        </p:spPr>
        <p:txBody>
          <a:bodyPr vert="horz" lIns="91440" tIns="45720" rIns="91440" bIns="45720" rtlCol="0" anchor="t">
            <a:noAutofit/>
          </a:bodyPr>
          <a:lstStyle/>
          <a:p>
            <a:pPr indent="-228600">
              <a:lnSpc>
                <a:spcPct val="90000"/>
              </a:lnSpc>
              <a:spcAft>
                <a:spcPts val="600"/>
              </a:spcAft>
              <a:buFont typeface="Arial" panose="020B0604020202020204" pitchFamily="34" charset="0"/>
              <a:buChar char="•"/>
            </a:pPr>
            <a:r>
              <a:rPr lang="en-US" sz="2800" b="1" dirty="0" err="1">
                <a:effectLst/>
              </a:rPr>
              <a:t>Duomenis</a:t>
            </a:r>
            <a:r>
              <a:rPr lang="en-US" sz="2800" b="1" dirty="0">
                <a:effectLst/>
              </a:rPr>
              <a:t> </a:t>
            </a:r>
            <a:r>
              <a:rPr lang="en-US" sz="2800" b="1" dirty="0" err="1">
                <a:effectLst/>
              </a:rPr>
              <a:t>apibendrinanti</a:t>
            </a:r>
            <a:r>
              <a:rPr lang="en-US" sz="2800" b="1" dirty="0">
                <a:effectLst/>
              </a:rPr>
              <a:t> </a:t>
            </a:r>
            <a:r>
              <a:rPr lang="en-US" sz="2800" b="1" dirty="0" err="1">
                <a:effectLst/>
              </a:rPr>
              <a:t>išvada</a:t>
            </a:r>
            <a:r>
              <a:rPr lang="en-US" sz="2800" b="1" dirty="0">
                <a:effectLst/>
              </a:rPr>
              <a:t>:</a:t>
            </a:r>
            <a:r>
              <a:rPr lang="en-US" sz="2800" dirty="0">
                <a:effectLst/>
              </a:rPr>
              <a:t> 37 proc. </a:t>
            </a:r>
            <a:r>
              <a:rPr lang="en-US" sz="2800" dirty="0" err="1">
                <a:effectLst/>
              </a:rPr>
              <a:t>apklaustųjų</a:t>
            </a:r>
            <a:r>
              <a:rPr lang="en-US" sz="2800" dirty="0">
                <a:effectLst/>
              </a:rPr>
              <a:t> </a:t>
            </a:r>
            <a:r>
              <a:rPr lang="en-US" sz="2800" dirty="0" err="1">
                <a:effectLst/>
              </a:rPr>
              <a:t>apibūdindami</a:t>
            </a:r>
            <a:r>
              <a:rPr lang="en-US" sz="2800" dirty="0">
                <a:effectLst/>
              </a:rPr>
              <a:t> </a:t>
            </a:r>
            <a:r>
              <a:rPr lang="en-US" sz="2800" dirty="0" err="1">
                <a:effectLst/>
              </a:rPr>
              <a:t>savo</a:t>
            </a:r>
            <a:r>
              <a:rPr lang="en-US" sz="2800" dirty="0">
                <a:effectLst/>
              </a:rPr>
              <a:t> </a:t>
            </a:r>
            <a:r>
              <a:rPr lang="en-US" sz="2800" dirty="0" err="1">
                <a:effectLst/>
              </a:rPr>
              <a:t>savijautą</a:t>
            </a:r>
            <a:r>
              <a:rPr lang="en-US" sz="2800" dirty="0">
                <a:effectLst/>
              </a:rPr>
              <a:t> </a:t>
            </a:r>
            <a:r>
              <a:rPr lang="en-US" sz="2800" dirty="0" err="1">
                <a:effectLst/>
              </a:rPr>
              <a:t>dalyvaujant</a:t>
            </a:r>
            <a:r>
              <a:rPr lang="en-US" sz="2800" dirty="0">
                <a:effectLst/>
              </a:rPr>
              <a:t> UTA </a:t>
            </a:r>
            <a:r>
              <a:rPr lang="en-US" sz="2800" dirty="0" err="1">
                <a:effectLst/>
              </a:rPr>
              <a:t>diegimo</a:t>
            </a:r>
            <a:r>
              <a:rPr lang="en-US" sz="2800" dirty="0">
                <a:effectLst/>
              </a:rPr>
              <a:t> </a:t>
            </a:r>
            <a:r>
              <a:rPr lang="en-US" sz="2800" dirty="0" err="1">
                <a:effectLst/>
              </a:rPr>
              <a:t>pokytyje</a:t>
            </a:r>
            <a:r>
              <a:rPr lang="en-US" sz="2800" dirty="0">
                <a:effectLst/>
              </a:rPr>
              <a:t> </a:t>
            </a:r>
            <a:r>
              <a:rPr lang="en-US" sz="2800" dirty="0" err="1">
                <a:effectLst/>
              </a:rPr>
              <a:t>teigia</a:t>
            </a:r>
            <a:r>
              <a:rPr lang="en-US" sz="2800" dirty="0">
                <a:effectLst/>
              </a:rPr>
              <a:t>, </a:t>
            </a:r>
            <a:r>
              <a:rPr lang="en-US" sz="2800" b="1" dirty="0" err="1">
                <a:effectLst/>
              </a:rPr>
              <a:t>kad</a:t>
            </a:r>
            <a:r>
              <a:rPr lang="en-US" sz="2800" b="1" dirty="0">
                <a:effectLst/>
              </a:rPr>
              <a:t> </a:t>
            </a:r>
            <a:r>
              <a:rPr lang="en-US" sz="2800" b="1" dirty="0" err="1">
                <a:solidFill>
                  <a:srgbClr val="92D050"/>
                </a:solidFill>
                <a:effectLst/>
              </a:rPr>
              <a:t>nusiteikę</a:t>
            </a:r>
            <a:r>
              <a:rPr lang="en-US" sz="2800" b="1" dirty="0">
                <a:solidFill>
                  <a:srgbClr val="92D050"/>
                </a:solidFill>
                <a:effectLst/>
              </a:rPr>
              <a:t> </a:t>
            </a:r>
            <a:r>
              <a:rPr lang="en-US" sz="2800" b="1" dirty="0" err="1">
                <a:solidFill>
                  <a:srgbClr val="92D050"/>
                </a:solidFill>
                <a:effectLst/>
              </a:rPr>
              <a:t>mokytis</a:t>
            </a:r>
            <a:r>
              <a:rPr lang="en-US" sz="2800" b="1" dirty="0">
                <a:solidFill>
                  <a:srgbClr val="92D050"/>
                </a:solidFill>
                <a:effectLst/>
              </a:rPr>
              <a:t> ir </a:t>
            </a:r>
            <a:r>
              <a:rPr lang="en-US" sz="2800" b="1" dirty="0" err="1">
                <a:solidFill>
                  <a:srgbClr val="92D050"/>
                </a:solidFill>
                <a:effectLst/>
              </a:rPr>
              <a:t>tobulėti</a:t>
            </a:r>
            <a:r>
              <a:rPr lang="en-US" sz="2800" b="1" dirty="0">
                <a:solidFill>
                  <a:srgbClr val="92D050"/>
                </a:solidFill>
                <a:effectLst/>
              </a:rPr>
              <a:t>. </a:t>
            </a:r>
            <a:r>
              <a:rPr lang="en-US" sz="2800" dirty="0" err="1">
                <a:effectLst/>
              </a:rPr>
              <a:t>Tačiau</a:t>
            </a:r>
            <a:r>
              <a:rPr lang="en-US" sz="2800" dirty="0">
                <a:effectLst/>
              </a:rPr>
              <a:t> 26 proc. </a:t>
            </a:r>
            <a:r>
              <a:rPr lang="en-US" sz="2800" b="1" dirty="0" err="1">
                <a:solidFill>
                  <a:srgbClr val="92D050"/>
                </a:solidFill>
                <a:effectLst/>
              </a:rPr>
              <a:t>jaučia</a:t>
            </a:r>
            <a:r>
              <a:rPr lang="en-US" sz="2800" b="1" dirty="0">
                <a:solidFill>
                  <a:srgbClr val="92D050"/>
                </a:solidFill>
                <a:effectLst/>
              </a:rPr>
              <a:t> </a:t>
            </a:r>
            <a:r>
              <a:rPr lang="en-US" sz="2800" b="1" dirty="0" err="1">
                <a:solidFill>
                  <a:srgbClr val="92D050"/>
                </a:solidFill>
                <a:effectLst/>
              </a:rPr>
              <a:t>įtampą</a:t>
            </a:r>
            <a:r>
              <a:rPr lang="en-US" sz="2800" dirty="0">
                <a:solidFill>
                  <a:srgbClr val="92D050"/>
                </a:solidFill>
                <a:effectLst/>
              </a:rPr>
              <a:t> </a:t>
            </a:r>
            <a:r>
              <a:rPr lang="en-US" sz="2800" dirty="0" err="1">
                <a:effectLst/>
              </a:rPr>
              <a:t>dėl</a:t>
            </a:r>
            <a:r>
              <a:rPr lang="en-US" sz="2800" dirty="0">
                <a:effectLst/>
              </a:rPr>
              <a:t> </a:t>
            </a:r>
            <a:r>
              <a:rPr lang="en-US" sz="2800" dirty="0" err="1">
                <a:effectLst/>
              </a:rPr>
              <a:t>būsimų</a:t>
            </a:r>
            <a:r>
              <a:rPr lang="en-US" sz="2800" dirty="0">
                <a:effectLst/>
              </a:rPr>
              <a:t> </a:t>
            </a:r>
            <a:r>
              <a:rPr lang="en-US" sz="2800" dirty="0" err="1">
                <a:effectLst/>
              </a:rPr>
              <a:t>pokyčių</a:t>
            </a:r>
            <a:r>
              <a:rPr lang="en-US" sz="2800" dirty="0">
                <a:effectLst/>
              </a:rPr>
              <a:t> </a:t>
            </a:r>
            <a:r>
              <a:rPr lang="en-US" sz="2800" dirty="0" err="1">
                <a:effectLst/>
              </a:rPr>
              <a:t>įgyvendinimo</a:t>
            </a:r>
            <a:r>
              <a:rPr lang="en-US" sz="2800" dirty="0">
                <a:effectLst/>
              </a:rPr>
              <a:t>, o 5 proc. </a:t>
            </a:r>
            <a:r>
              <a:rPr lang="en-US" sz="2800" b="1" dirty="0" err="1">
                <a:solidFill>
                  <a:srgbClr val="92D050"/>
                </a:solidFill>
                <a:effectLst/>
              </a:rPr>
              <a:t>nepritaria</a:t>
            </a:r>
            <a:r>
              <a:rPr lang="en-US" sz="2800" b="1" dirty="0">
                <a:solidFill>
                  <a:srgbClr val="92D050"/>
                </a:solidFill>
                <a:effectLst/>
              </a:rPr>
              <a:t> </a:t>
            </a:r>
            <a:r>
              <a:rPr lang="en-US" sz="2800" b="1" dirty="0" err="1">
                <a:solidFill>
                  <a:srgbClr val="92D050"/>
                </a:solidFill>
                <a:effectLst/>
              </a:rPr>
              <a:t>šiems</a:t>
            </a:r>
            <a:r>
              <a:rPr lang="en-US" sz="2800" b="1" dirty="0">
                <a:solidFill>
                  <a:srgbClr val="92D050"/>
                </a:solidFill>
                <a:effectLst/>
              </a:rPr>
              <a:t> </a:t>
            </a:r>
            <a:r>
              <a:rPr lang="en-US" sz="2800" b="1" dirty="0" err="1">
                <a:solidFill>
                  <a:srgbClr val="92D050"/>
                </a:solidFill>
                <a:effectLst/>
              </a:rPr>
              <a:t>pokyčiams</a:t>
            </a:r>
            <a:r>
              <a:rPr lang="en-US" sz="2800" dirty="0">
                <a:solidFill>
                  <a:srgbClr val="92D050"/>
                </a:solidFill>
                <a:effectLst/>
              </a:rPr>
              <a:t>. </a:t>
            </a:r>
            <a:r>
              <a:rPr lang="en-US" sz="2800" dirty="0">
                <a:effectLst/>
              </a:rPr>
              <a:t>0,7 proc. </a:t>
            </a:r>
            <a:r>
              <a:rPr lang="en-US" sz="2800" dirty="0" err="1">
                <a:effectLst/>
              </a:rPr>
              <a:t>savijautos</a:t>
            </a:r>
            <a:r>
              <a:rPr lang="en-US" sz="2800" dirty="0">
                <a:effectLst/>
              </a:rPr>
              <a:t> </a:t>
            </a:r>
            <a:r>
              <a:rPr lang="en-US" sz="2800" dirty="0" err="1">
                <a:effectLst/>
              </a:rPr>
              <a:t>apibūdinimui</a:t>
            </a:r>
            <a:r>
              <a:rPr lang="en-US" sz="2800" dirty="0">
                <a:effectLst/>
              </a:rPr>
              <a:t> </a:t>
            </a:r>
            <a:r>
              <a:rPr lang="en-US" sz="2800" dirty="0" err="1">
                <a:effectLst/>
              </a:rPr>
              <a:t>pasinaudoja</a:t>
            </a:r>
            <a:r>
              <a:rPr lang="en-US" sz="2800" dirty="0">
                <a:effectLst/>
              </a:rPr>
              <a:t> </a:t>
            </a:r>
            <a:r>
              <a:rPr lang="en-US" sz="2800" b="1" dirty="0" err="1">
                <a:solidFill>
                  <a:srgbClr val="92D050"/>
                </a:solidFill>
                <a:effectLst/>
              </a:rPr>
              <a:t>savus</a:t>
            </a:r>
            <a:r>
              <a:rPr lang="en-US" sz="2800" b="1" dirty="0">
                <a:solidFill>
                  <a:srgbClr val="92D050"/>
                </a:solidFill>
                <a:effectLst/>
              </a:rPr>
              <a:t> </a:t>
            </a:r>
            <a:r>
              <a:rPr lang="en-US" sz="2800" b="1" dirty="0" err="1">
                <a:solidFill>
                  <a:srgbClr val="92D050"/>
                </a:solidFill>
                <a:effectLst/>
              </a:rPr>
              <a:t>teiginius</a:t>
            </a:r>
            <a:r>
              <a:rPr lang="en-US" sz="2800" b="1" dirty="0">
                <a:solidFill>
                  <a:srgbClr val="92D050"/>
                </a:solidFill>
                <a:effectLst/>
              </a:rPr>
              <a:t>.</a:t>
            </a:r>
            <a:endParaRPr lang="en-US" sz="2800" b="1" dirty="0">
              <a:solidFill>
                <a:srgbClr val="92D050"/>
              </a:solidFill>
            </a:endParaRPr>
          </a:p>
        </p:txBody>
      </p:sp>
      <p:graphicFrame>
        <p:nvGraphicFramePr>
          <p:cNvPr id="4" name="Turinio vietos rezervavimo ženklas 3">
            <a:extLst>
              <a:ext uri="{FF2B5EF4-FFF2-40B4-BE49-F238E27FC236}">
                <a16:creationId xmlns:a16="http://schemas.microsoft.com/office/drawing/2014/main" id="{8D1C4D8C-FC5F-B010-30EE-8CBE597A87F3}"/>
              </a:ext>
            </a:extLst>
          </p:cNvPr>
          <p:cNvGraphicFramePr>
            <a:graphicFrameLocks noGrp="1"/>
          </p:cNvGraphicFramePr>
          <p:nvPr>
            <p:ph idx="1"/>
            <p:extLst>
              <p:ext uri="{D42A27DB-BD31-4B8C-83A1-F6EECF244321}">
                <p14:modId xmlns:p14="http://schemas.microsoft.com/office/powerpoint/2010/main" val="32226361"/>
              </p:ext>
            </p:extLst>
          </p:nvPr>
        </p:nvGraphicFramePr>
        <p:xfrm>
          <a:off x="5609220" y="83658"/>
          <a:ext cx="6705997" cy="6638803"/>
        </p:xfrm>
        <a:graphic>
          <a:graphicData uri="http://schemas.openxmlformats.org/drawingml/2006/table">
            <a:tbl>
              <a:tblPr firstRow="1" bandRow="1">
                <a:tableStyleId>{8799B23B-EC83-4686-B30A-512413B5E67A}</a:tableStyleId>
              </a:tblPr>
              <a:tblGrid>
                <a:gridCol w="1021404">
                  <a:extLst>
                    <a:ext uri="{9D8B030D-6E8A-4147-A177-3AD203B41FA5}">
                      <a16:colId xmlns:a16="http://schemas.microsoft.com/office/drawing/2014/main" val="2930466337"/>
                    </a:ext>
                  </a:extLst>
                </a:gridCol>
                <a:gridCol w="5684593">
                  <a:extLst>
                    <a:ext uri="{9D8B030D-6E8A-4147-A177-3AD203B41FA5}">
                      <a16:colId xmlns:a16="http://schemas.microsoft.com/office/drawing/2014/main" val="1158535531"/>
                    </a:ext>
                  </a:extLst>
                </a:gridCol>
              </a:tblGrid>
              <a:tr h="928019">
                <a:tc>
                  <a:txBody>
                    <a:bodyPr/>
                    <a:lstStyle/>
                    <a:p>
                      <a:r>
                        <a:rPr lang="lt-LT" sz="1200" dirty="0">
                          <a:effectLst/>
                        </a:rPr>
                        <a:t>Apibūdinkite savo savijautą dalyvaujant UTA diegimo pokytyje:</a:t>
                      </a:r>
                    </a:p>
                    <a:p>
                      <a:endParaRPr lang="lt-LT" sz="1200" dirty="0">
                        <a:effectLst/>
                        <a:latin typeface="Times New Roman" panose="02020603050405020304" pitchFamily="18" charset="0"/>
                        <a:ea typeface="Times New Roman" panose="02020603050405020304" pitchFamily="18" charset="0"/>
                      </a:endParaRPr>
                    </a:p>
                  </a:txBody>
                  <a:tcPr marL="8561" marR="8561" marT="0" marB="0"/>
                </a:tc>
                <a:tc>
                  <a:txBody>
                    <a:bodyPr/>
                    <a:lstStyle/>
                    <a:p>
                      <a:pPr algn="l"/>
                      <a:r>
                        <a:rPr lang="lt-LT" sz="1200" dirty="0">
                          <a:effectLst/>
                        </a:rPr>
                        <a:t>*</a:t>
                      </a:r>
                      <a:r>
                        <a:rPr lang="lt-LT" sz="1200" b="1" u="sng" dirty="0">
                          <a:solidFill>
                            <a:srgbClr val="00B050"/>
                          </a:solidFill>
                          <a:effectLst/>
                        </a:rPr>
                        <a:t>Absurdo jausmas:</a:t>
                      </a:r>
                      <a:r>
                        <a:rPr lang="lt-LT" sz="1200" dirty="0">
                          <a:solidFill>
                            <a:srgbClr val="00B050"/>
                          </a:solidFill>
                          <a:effectLst/>
                        </a:rPr>
                        <a:t> </a:t>
                      </a:r>
                      <a:r>
                        <a:rPr lang="lt-LT" sz="1200" dirty="0">
                          <a:effectLst/>
                        </a:rPr>
                        <a:t>kalbame apie poveikį to, ko dar nėra ir neaišku ar bus. Niekas neatsako į klausimą, kodėl reikėtų dabar ruoštis tam, kas galbūt bus – juk viskas privalo būti mokytojui duota, išaiškinta, pamokyta.</a:t>
                      </a:r>
                    </a:p>
                    <a:p>
                      <a:pPr algn="l"/>
                      <a:r>
                        <a:rPr lang="lt-LT" sz="1200" u="sng" dirty="0">
                          <a:solidFill>
                            <a:srgbClr val="00B050"/>
                          </a:solidFill>
                          <a:effectLst/>
                        </a:rPr>
                        <a:t>Netikiu pokyčių sėkme.</a:t>
                      </a:r>
                    </a:p>
                    <a:p>
                      <a:pPr algn="l"/>
                      <a:r>
                        <a:rPr lang="lt-LT" sz="1200" u="sng" dirty="0">
                          <a:solidFill>
                            <a:srgbClr val="00B050"/>
                          </a:solidFill>
                          <a:effectLst/>
                        </a:rPr>
                        <a:t>Sunku vertinti, kai tiksliai neaiškus veikimo mechanizmas.</a:t>
                      </a:r>
                      <a:endParaRPr lang="lt-LT" sz="1200" i="1" u="sng" dirty="0">
                        <a:solidFill>
                          <a:srgbClr val="00B050"/>
                        </a:solidFill>
                        <a:effectLst/>
                        <a:latin typeface="Times New Roman" panose="02020603050405020304" pitchFamily="18" charset="0"/>
                        <a:ea typeface="Times New Roman" panose="02020603050405020304" pitchFamily="18" charset="0"/>
                      </a:endParaRPr>
                    </a:p>
                  </a:txBody>
                  <a:tcPr marL="8561" marR="8561" marT="0" marB="0"/>
                </a:tc>
                <a:extLst>
                  <a:ext uri="{0D108BD9-81ED-4DB2-BD59-A6C34878D82A}">
                    <a16:rowId xmlns:a16="http://schemas.microsoft.com/office/drawing/2014/main" val="2711859469"/>
                  </a:ext>
                </a:extLst>
              </a:tr>
              <a:tr h="1701043">
                <a:tc>
                  <a:txBody>
                    <a:bodyPr/>
                    <a:lstStyle/>
                    <a:p>
                      <a:r>
                        <a:rPr lang="lt-LT" sz="1200" b="1" dirty="0">
                          <a:effectLst/>
                        </a:rPr>
                        <a:t>Rengiantis UTA, šiuo metu man svarbu…</a:t>
                      </a:r>
                      <a:endParaRPr lang="lt-LT" sz="1200" b="1" dirty="0">
                        <a:effectLst/>
                        <a:latin typeface="Times New Roman" panose="02020603050405020304" pitchFamily="18" charset="0"/>
                        <a:ea typeface="Times New Roman" panose="02020603050405020304" pitchFamily="18" charset="0"/>
                      </a:endParaRPr>
                    </a:p>
                  </a:txBody>
                  <a:tcPr marL="8561" marR="8561" marT="0" marB="0"/>
                </a:tc>
                <a:tc>
                  <a:txBody>
                    <a:bodyPr/>
                    <a:lstStyle/>
                    <a:p>
                      <a:pPr algn="l"/>
                      <a:r>
                        <a:rPr lang="lt-LT" sz="1200" dirty="0">
                          <a:effectLst/>
                        </a:rPr>
                        <a:t>Įgauti </a:t>
                      </a:r>
                      <a:r>
                        <a:rPr lang="lt-LT" sz="1200" dirty="0">
                          <a:solidFill>
                            <a:schemeClr val="tx1"/>
                          </a:solidFill>
                          <a:effectLst/>
                        </a:rPr>
                        <a:t>kuo daugiau patirties.</a:t>
                      </a:r>
                      <a:r>
                        <a:rPr lang="en-GB" sz="1200" dirty="0">
                          <a:solidFill>
                            <a:schemeClr val="tx1"/>
                          </a:solidFill>
                          <a:effectLst/>
                        </a:rPr>
                        <a:t> </a:t>
                      </a:r>
                      <a:r>
                        <a:rPr lang="lt-LT" sz="1200" b="1" dirty="0">
                          <a:solidFill>
                            <a:srgbClr val="92D050"/>
                          </a:solidFill>
                          <a:effectLst/>
                        </a:rPr>
                        <a:t>Pamatyti pamokų pavyzdžių.</a:t>
                      </a:r>
                    </a:p>
                    <a:p>
                      <a:pPr algn="l"/>
                      <a:r>
                        <a:rPr lang="lt-LT" sz="1200" b="1" dirty="0">
                          <a:solidFill>
                            <a:srgbClr val="92D050"/>
                          </a:solidFill>
                          <a:effectLst/>
                        </a:rPr>
                        <a:t>Dalintis Marijampolės dailės mokytojų metodinėje grupėje.</a:t>
                      </a:r>
                    </a:p>
                    <a:p>
                      <a:pPr algn="l"/>
                      <a:r>
                        <a:rPr lang="lt-LT" sz="1200" b="0" dirty="0">
                          <a:solidFill>
                            <a:schemeClr val="tx1"/>
                          </a:solidFill>
                          <a:effectLst/>
                        </a:rPr>
                        <a:t>Skirti daugiau laiko įtraukiojo ugdymo strategijų išmanymui ir jų taikymui.</a:t>
                      </a:r>
                    </a:p>
                    <a:p>
                      <a:pPr algn="l"/>
                      <a:r>
                        <a:rPr lang="lt-LT" sz="1200" b="1" dirty="0">
                          <a:solidFill>
                            <a:srgbClr val="92D050"/>
                          </a:solidFill>
                          <a:effectLst/>
                        </a:rPr>
                        <a:t>Programų tęstinumas</a:t>
                      </a:r>
                      <a:r>
                        <a:rPr lang="lt-LT" sz="1200" dirty="0">
                          <a:solidFill>
                            <a:schemeClr val="tx1"/>
                          </a:solidFill>
                          <a:effectLst/>
                        </a:rPr>
                        <a:t>, kad nebūtų atotrūkio tarp senųjų ir naujųjų programų bei spragų.</a:t>
                      </a:r>
                    </a:p>
                    <a:p>
                      <a:pPr algn="l"/>
                      <a:r>
                        <a:rPr lang="lt-LT" sz="1200" b="1" dirty="0">
                          <a:solidFill>
                            <a:srgbClr val="92D050"/>
                          </a:solidFill>
                          <a:effectLst/>
                        </a:rPr>
                        <a:t>Gebėti įvertinti mokinius pagal kompetencijas.</a:t>
                      </a:r>
                    </a:p>
                    <a:p>
                      <a:pPr algn="l"/>
                      <a:r>
                        <a:rPr lang="lt-LT" sz="1200" b="0" dirty="0">
                          <a:solidFill>
                            <a:schemeClr val="tx1"/>
                          </a:solidFill>
                          <a:effectLst/>
                        </a:rPr>
                        <a:t>Gilintis į pokyčius, </a:t>
                      </a:r>
                      <a:r>
                        <a:rPr lang="lt-LT" sz="1200" b="1" dirty="0">
                          <a:solidFill>
                            <a:srgbClr val="92D050"/>
                          </a:solidFill>
                          <a:effectLst/>
                        </a:rPr>
                        <a:t>aptarti darbo metodus su miesto ir mokyklos kolegomis.</a:t>
                      </a:r>
                    </a:p>
                    <a:p>
                      <a:pPr algn="l"/>
                      <a:r>
                        <a:rPr lang="lt-LT" sz="1200" dirty="0">
                          <a:solidFill>
                            <a:schemeClr val="tx1"/>
                          </a:solidFill>
                          <a:effectLst/>
                        </a:rPr>
                        <a:t>Geras mikroklimatas, tinkamas aprūpinimas mokymosi priemonėmis, parengta mokomoji medžiaga, kokybiškas konsultavimas. </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b="1" dirty="0">
                          <a:solidFill>
                            <a:srgbClr val="92D050"/>
                          </a:solidFill>
                          <a:effectLst/>
                        </a:rPr>
                        <a:t>Tobulėti. Aiškumas.</a:t>
                      </a:r>
                    </a:p>
                  </a:txBody>
                  <a:tcPr marL="8561" marR="8561" marT="0" marB="0"/>
                </a:tc>
                <a:extLst>
                  <a:ext uri="{0D108BD9-81ED-4DB2-BD59-A6C34878D82A}">
                    <a16:rowId xmlns:a16="http://schemas.microsoft.com/office/drawing/2014/main" val="211299962"/>
                  </a:ext>
                </a:extLst>
              </a:tr>
              <a:tr h="2971960">
                <a:tc>
                  <a:txBody>
                    <a:bodyPr/>
                    <a:lstStyle/>
                    <a:p>
                      <a:r>
                        <a:rPr lang="lt-LT" sz="1200" b="1" dirty="0">
                          <a:effectLst/>
                        </a:rPr>
                        <a:t>Kokį poveikį, Jūsų manymu, turės UTA ugdymo procesui ir mokinių pasiekimams?</a:t>
                      </a:r>
                      <a:endParaRPr lang="lt-LT" sz="1200" b="1" dirty="0">
                        <a:effectLst/>
                        <a:latin typeface="Times New Roman" panose="02020603050405020304" pitchFamily="18" charset="0"/>
                        <a:ea typeface="Times New Roman" panose="02020603050405020304" pitchFamily="18" charset="0"/>
                      </a:endParaRPr>
                    </a:p>
                  </a:txBody>
                  <a:tcPr marL="8561" marR="8561" marT="0" marB="0"/>
                </a:tc>
                <a:tc>
                  <a:txBody>
                    <a:bodyPr/>
                    <a:lstStyle/>
                    <a:p>
                      <a:pPr algn="l"/>
                      <a:r>
                        <a:rPr lang="lt-LT" sz="1200" dirty="0">
                          <a:effectLst/>
                        </a:rPr>
                        <a:t>Skatins pažinimo kompetencijas.</a:t>
                      </a:r>
                    </a:p>
                    <a:p>
                      <a:pPr algn="l"/>
                      <a:r>
                        <a:rPr lang="lt-LT" sz="1200" dirty="0">
                          <a:solidFill>
                            <a:srgbClr val="00B050"/>
                          </a:solidFill>
                          <a:effectLst/>
                        </a:rPr>
                        <a:t>P</a:t>
                      </a:r>
                      <a:r>
                        <a:rPr lang="lt-LT" sz="1200" b="1" dirty="0">
                          <a:solidFill>
                            <a:srgbClr val="00B050"/>
                          </a:solidFill>
                          <a:effectLst/>
                        </a:rPr>
                        <a:t>oveikis jausis, jeigu visose mokyklose teminis planavimas bus vienodas ir kreipiamas dėmesys į kompetencijų ugdymą.</a:t>
                      </a:r>
                    </a:p>
                    <a:p>
                      <a:pPr algn="l"/>
                      <a:r>
                        <a:rPr lang="lt-LT" sz="1200" b="1" dirty="0">
                          <a:solidFill>
                            <a:srgbClr val="00B050"/>
                          </a:solidFill>
                          <a:effectLst/>
                        </a:rPr>
                        <a:t>Ugdymo turinys bus priartintas prie gyvenimo; ugdymo procese atsiras daugiau ir įvairesnių veiklų: integruotų ir už mokyklos sienų vykstančių pamokų/ renginių/užsiėmimų; padidės mokinių motyvacija, tad jie išmoks mokytis; mokinių pasiekimai pagerės.</a:t>
                      </a:r>
                      <a:br>
                        <a:rPr lang="lt-LT" sz="1200" dirty="0">
                          <a:effectLst/>
                        </a:rPr>
                      </a:br>
                      <a:r>
                        <a:rPr lang="lt-LT" sz="1200" b="1" dirty="0">
                          <a:solidFill>
                            <a:srgbClr val="00B050"/>
                          </a:solidFill>
                          <a:effectLst/>
                        </a:rPr>
                        <a:t>Ugdymo procesas pareikalaus daug kūrybiškumo tiek iš mokytojų, tiek iš mokinių. </a:t>
                      </a:r>
                    </a:p>
                    <a:p>
                      <a:pPr algn="l"/>
                      <a:r>
                        <a:rPr lang="lt-LT" sz="1200" dirty="0">
                          <a:effectLst/>
                        </a:rPr>
                        <a:t>Motyvuos mokinius dirbti čia ir dabar, skatins siekti geresnių rezultatų (pagal individualius gebėjimus).</a:t>
                      </a:r>
                    </a:p>
                    <a:p>
                      <a:pPr algn="l"/>
                      <a:r>
                        <a:rPr lang="lt-LT" sz="1200" dirty="0">
                          <a:effectLst/>
                        </a:rPr>
                        <a:t>Manau, kad UTA tik 10 proc. turi poveikį. Svarbiausias yra mokytojas, jam sudarytos sąlygos kokybiškai dirbti ir ilsėtis. Taip pat labai svarbus yra mokinių ir tėvų noras ko nors pasiekti.</a:t>
                      </a:r>
                    </a:p>
                    <a:p>
                      <a:pPr algn="l"/>
                      <a:r>
                        <a:rPr lang="lt-LT" sz="1200" dirty="0">
                          <a:effectLst/>
                        </a:rPr>
                        <a:t>Ugdymas taps </a:t>
                      </a:r>
                      <a:r>
                        <a:rPr lang="lt-LT" sz="1200" dirty="0" err="1">
                          <a:effectLst/>
                        </a:rPr>
                        <a:t>savalaikiškesnis</a:t>
                      </a:r>
                      <a:r>
                        <a:rPr lang="lt-LT" sz="120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dirty="0">
                          <a:effectLst/>
                        </a:rPr>
                        <a:t>Manau, kad ugdymo procesas bus organizuojamas labiau įgalinant veikti mokinius, labiau pažįstant save ir savo ugdomąją aplinką. Jei ugdymo turinys bus artimesnis vaikui, tai atneš mokinių norą labiau tyrinėti ne tik supančią aplinką, bet ir mokomąjį dalyką.</a:t>
                      </a:r>
                      <a:br>
                        <a:rPr lang="lt-LT" sz="1200" dirty="0">
                          <a:effectLst/>
                        </a:rPr>
                      </a:br>
                      <a:r>
                        <a:rPr lang="lt-LT" sz="1200" dirty="0">
                          <a:effectLst/>
                        </a:rPr>
                        <a:t> </a:t>
                      </a:r>
                      <a:r>
                        <a:rPr lang="lt-LT" sz="1200" dirty="0">
                          <a:solidFill>
                            <a:schemeClr val="accent2"/>
                          </a:solidFill>
                          <a:effectLst/>
                        </a:rPr>
                        <a:t>M</a:t>
                      </a:r>
                      <a:r>
                        <a:rPr lang="lt-LT" sz="1200" b="1" dirty="0">
                          <a:solidFill>
                            <a:schemeClr val="accent2"/>
                          </a:solidFill>
                          <a:effectLst/>
                        </a:rPr>
                        <a:t>anau, neigiamą, nes nėra tam reikalingos materialinės bazės (vadovėlių, priemonių, metodikos, užmokesčio už reikalingą papildomą mokytojo darbą ir pan.). Gali apsunkinti ugdymo procesą.</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dirty="0">
                          <a:effectLst/>
                        </a:rPr>
                        <a:t>Didesnį dėmesį kreipiant į mokinių bendrųjų kompetencijų ugdymą, galima tikėtis sklandesnio ugdymo proceso, aukštesnių ugdytinių pasiekimų.</a:t>
                      </a:r>
                      <a:endParaRPr lang="lt-LT" sz="1200" i="1" dirty="0">
                        <a:effectLst/>
                        <a:latin typeface="Times New Roman" panose="02020603050405020304" pitchFamily="18" charset="0"/>
                        <a:ea typeface="Times New Roman" panose="02020603050405020304" pitchFamily="18" charset="0"/>
                      </a:endParaRPr>
                    </a:p>
                  </a:txBody>
                  <a:tcPr marL="8561" marR="8561" marT="0" marB="0"/>
                </a:tc>
                <a:extLst>
                  <a:ext uri="{0D108BD9-81ED-4DB2-BD59-A6C34878D82A}">
                    <a16:rowId xmlns:a16="http://schemas.microsoft.com/office/drawing/2014/main" val="3268083204"/>
                  </a:ext>
                </a:extLst>
              </a:tr>
            </a:tbl>
          </a:graphicData>
        </a:graphic>
      </p:graphicFrame>
    </p:spTree>
    <p:extLst>
      <p:ext uri="{BB962C8B-B14F-4D97-AF65-F5344CB8AC3E}">
        <p14:creationId xmlns:p14="http://schemas.microsoft.com/office/powerpoint/2010/main" val="250841176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Pavadinimas 1">
            <a:extLst>
              <a:ext uri="{FF2B5EF4-FFF2-40B4-BE49-F238E27FC236}">
                <a16:creationId xmlns:a16="http://schemas.microsoft.com/office/drawing/2014/main" id="{CE9DF3E6-1B13-4BE7-8176-BCA4954E4487}"/>
              </a:ext>
            </a:extLst>
          </p:cNvPr>
          <p:cNvSpPr>
            <a:spLocks noGrp="1"/>
          </p:cNvSpPr>
          <p:nvPr>
            <p:ph type="title"/>
          </p:nvPr>
        </p:nvSpPr>
        <p:spPr>
          <a:xfrm>
            <a:off x="466928" y="669925"/>
            <a:ext cx="4880218" cy="1325563"/>
          </a:xfrm>
        </p:spPr>
        <p:txBody>
          <a:bodyPr anchor="b">
            <a:normAutofit/>
          </a:bodyPr>
          <a:lstStyle/>
          <a:p>
            <a:pPr algn="ctr"/>
            <a:r>
              <a:rPr lang="lt-LT" sz="2800" b="1" dirty="0">
                <a:solidFill>
                  <a:schemeClr val="bg1"/>
                </a:solidFill>
                <a:effectLst/>
                <a:latin typeface="Times New Roman" panose="02020603050405020304" pitchFamily="18" charset="0"/>
                <a:ea typeface="Times New Roman" panose="02020603050405020304" pitchFamily="18" charset="0"/>
              </a:rPr>
              <a:t>APIBENDRINTOS APKLAUSOS IŠVADOS</a:t>
            </a:r>
            <a:r>
              <a:rPr lang="en-GB" sz="2800" b="1" dirty="0">
                <a:solidFill>
                  <a:schemeClr val="bg1"/>
                </a:solidFill>
                <a:effectLst/>
                <a:latin typeface="Times New Roman" panose="02020603050405020304" pitchFamily="18" charset="0"/>
                <a:ea typeface="Times New Roman" panose="02020603050405020304" pitchFamily="18" charset="0"/>
              </a:rPr>
              <a:t> (1)</a:t>
            </a:r>
            <a:br>
              <a:rPr lang="lt-LT" sz="2800" dirty="0">
                <a:solidFill>
                  <a:schemeClr val="bg1"/>
                </a:solidFill>
                <a:effectLst/>
                <a:latin typeface="Times New Roman" panose="02020603050405020304" pitchFamily="18" charset="0"/>
                <a:ea typeface="Times New Roman" panose="02020603050405020304" pitchFamily="18" charset="0"/>
              </a:rPr>
            </a:br>
            <a:endParaRPr lang="lt-LT" sz="2800" dirty="0">
              <a:solidFill>
                <a:schemeClr val="bg1"/>
              </a:solidFill>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urinio vietos rezervavimo ženklas 2">
            <a:extLst>
              <a:ext uri="{FF2B5EF4-FFF2-40B4-BE49-F238E27FC236}">
                <a16:creationId xmlns:a16="http://schemas.microsoft.com/office/drawing/2014/main" id="{FD2C845D-84CD-771E-3CC6-54E122AFB04C}"/>
              </a:ext>
            </a:extLst>
          </p:cNvPr>
          <p:cNvSpPr>
            <a:spLocks noGrp="1"/>
          </p:cNvSpPr>
          <p:nvPr>
            <p:ph idx="1"/>
          </p:nvPr>
        </p:nvSpPr>
        <p:spPr>
          <a:xfrm>
            <a:off x="389107" y="2057193"/>
            <a:ext cx="11322995" cy="5622586"/>
          </a:xfrm>
        </p:spPr>
        <p:txBody>
          <a:bodyPr vert="horz" lIns="91440" tIns="45720" rIns="91440" bIns="45720" rtlCol="0">
            <a:normAutofit/>
          </a:bodyPr>
          <a:lstStyle/>
          <a:p>
            <a:pPr indent="0">
              <a:buNone/>
            </a:pPr>
            <a:r>
              <a:rPr lang="lt-LT" sz="2400" dirty="0">
                <a:solidFill>
                  <a:schemeClr val="bg1"/>
                </a:solidFill>
                <a:effectLst/>
                <a:latin typeface="Times New Roman"/>
                <a:ea typeface="Times New Roman" panose="02020603050405020304" pitchFamily="18" charset="0"/>
                <a:cs typeface="Times New Roman"/>
              </a:rPr>
              <a:t>1. </a:t>
            </a:r>
            <a:r>
              <a:rPr lang="lt-LT" sz="2400" b="1" dirty="0">
                <a:solidFill>
                  <a:schemeClr val="accent2"/>
                </a:solidFill>
                <a:effectLst/>
                <a:latin typeface="Times New Roman"/>
                <a:ea typeface="Times New Roman" panose="02020603050405020304" pitchFamily="18" charset="0"/>
                <a:cs typeface="Times New Roman"/>
              </a:rPr>
              <a:t>Susipažinę</a:t>
            </a:r>
            <a:r>
              <a:rPr lang="lt-LT" sz="2400" dirty="0">
                <a:solidFill>
                  <a:schemeClr val="bg1"/>
                </a:solidFill>
                <a:effectLst/>
                <a:latin typeface="Times New Roman"/>
                <a:ea typeface="Times New Roman" panose="02020603050405020304" pitchFamily="18" charset="0"/>
                <a:cs typeface="Times New Roman"/>
              </a:rPr>
              <a:t> su dalyko atnaujintomis programomis </a:t>
            </a:r>
            <a:r>
              <a:rPr lang="lt-LT" sz="2400" b="1" dirty="0">
                <a:solidFill>
                  <a:schemeClr val="accent2"/>
                </a:solidFill>
                <a:effectLst/>
                <a:latin typeface="Times New Roman"/>
                <a:ea typeface="Times New Roman" panose="02020603050405020304" pitchFamily="18" charset="0"/>
                <a:cs typeface="Times New Roman"/>
              </a:rPr>
              <a:t>beveik visi </a:t>
            </a:r>
            <a:r>
              <a:rPr lang="lt-LT" sz="2400" dirty="0">
                <a:solidFill>
                  <a:schemeClr val="bg1"/>
                </a:solidFill>
                <a:effectLst/>
                <a:latin typeface="Times New Roman"/>
                <a:ea typeface="Times New Roman" panose="02020603050405020304" pitchFamily="18" charset="0"/>
                <a:cs typeface="Times New Roman"/>
              </a:rPr>
              <a:t>mokytojai, </a:t>
            </a:r>
            <a:r>
              <a:rPr lang="lt-LT" sz="2400" b="1" dirty="0">
                <a:solidFill>
                  <a:schemeClr val="accent2"/>
                </a:solidFill>
                <a:effectLst/>
                <a:latin typeface="Times New Roman"/>
                <a:ea typeface="Times New Roman" panose="02020603050405020304" pitchFamily="18" charset="0"/>
                <a:cs typeface="Times New Roman"/>
              </a:rPr>
              <a:t>mažiau nei pusė išbando</a:t>
            </a:r>
            <a:r>
              <a:rPr lang="lt-LT" sz="2400" dirty="0">
                <a:solidFill>
                  <a:schemeClr val="accent2"/>
                </a:solidFill>
                <a:effectLst/>
                <a:latin typeface="Times New Roman"/>
                <a:ea typeface="Times New Roman" panose="02020603050405020304" pitchFamily="18" charset="0"/>
                <a:cs typeface="Times New Roman"/>
              </a:rPr>
              <a:t> </a:t>
            </a:r>
            <a:r>
              <a:rPr lang="lt-LT" sz="2400" dirty="0">
                <a:solidFill>
                  <a:schemeClr val="bg1"/>
                </a:solidFill>
                <a:effectLst/>
                <a:latin typeface="Times New Roman"/>
                <a:ea typeface="Times New Roman" panose="02020603050405020304" pitchFamily="18" charset="0"/>
                <a:cs typeface="Times New Roman"/>
              </a:rPr>
              <a:t>įgytas žinias apie ugdymo turinio atnaujinimą savo dalyko pamokose.</a:t>
            </a:r>
          </a:p>
          <a:p>
            <a:pPr indent="0">
              <a:buNone/>
            </a:pPr>
            <a:r>
              <a:rPr lang="lt-LT" sz="2400" dirty="0">
                <a:solidFill>
                  <a:schemeClr val="bg1"/>
                </a:solidFill>
                <a:effectLst/>
                <a:latin typeface="Times New Roman"/>
                <a:ea typeface="Times New Roman" panose="02020603050405020304" pitchFamily="18" charset="0"/>
                <a:cs typeface="Times New Roman"/>
              </a:rPr>
              <a:t>2. Nors didžioji dalis respondentų susipažinę su kompetencijų aprašais, tačiau </a:t>
            </a:r>
            <a:r>
              <a:rPr lang="lt-LT" sz="2400" b="1" dirty="0">
                <a:solidFill>
                  <a:schemeClr val="accent2"/>
                </a:solidFill>
                <a:effectLst/>
                <a:latin typeface="Times New Roman"/>
                <a:ea typeface="Times New Roman" panose="02020603050405020304" pitchFamily="18" charset="0"/>
                <a:cs typeface="Times New Roman"/>
              </a:rPr>
              <a:t>dauguma pripažįsta</a:t>
            </a:r>
            <a:r>
              <a:rPr lang="lt-LT" sz="2400" dirty="0">
                <a:solidFill>
                  <a:schemeClr val="bg1"/>
                </a:solidFill>
                <a:effectLst/>
                <a:latin typeface="Times New Roman"/>
                <a:ea typeface="Times New Roman" panose="02020603050405020304" pitchFamily="18" charset="0"/>
                <a:cs typeface="Times New Roman"/>
              </a:rPr>
              <a:t>, kad kompetencijomis grįstos pamokos organizavimo </a:t>
            </a:r>
            <a:r>
              <a:rPr lang="lt-LT" sz="2400" b="1" dirty="0">
                <a:solidFill>
                  <a:schemeClr val="accent2"/>
                </a:solidFill>
                <a:effectLst/>
                <a:latin typeface="Times New Roman"/>
                <a:ea typeface="Times New Roman" panose="02020603050405020304" pitchFamily="18" charset="0"/>
                <a:cs typeface="Times New Roman"/>
              </a:rPr>
              <a:t>reikia dar mokytis</a:t>
            </a:r>
            <a:r>
              <a:rPr lang="lt-LT" sz="2400" dirty="0">
                <a:solidFill>
                  <a:schemeClr val="accent2"/>
                </a:solidFill>
                <a:effectLst/>
                <a:latin typeface="Times New Roman"/>
                <a:ea typeface="Times New Roman" panose="02020603050405020304" pitchFamily="18" charset="0"/>
                <a:cs typeface="Times New Roman"/>
              </a:rPr>
              <a:t>.</a:t>
            </a:r>
            <a:r>
              <a:rPr lang="lt-LT" sz="2400" dirty="0">
                <a:solidFill>
                  <a:schemeClr val="accent2"/>
                </a:solidFill>
                <a:latin typeface="Times New Roman"/>
                <a:ea typeface="Times New Roman" panose="02020603050405020304" pitchFamily="18" charset="0"/>
                <a:cs typeface="Times New Roman"/>
              </a:rPr>
              <a:t> </a:t>
            </a:r>
            <a:endParaRPr lang="lt-LT" sz="2400" dirty="0">
              <a:solidFill>
                <a:schemeClr val="accent2"/>
              </a:solidFill>
              <a:effectLst/>
              <a:latin typeface="Times New Roman"/>
              <a:ea typeface="Times New Roman" panose="02020603050405020304" pitchFamily="18" charset="0"/>
              <a:cs typeface="Times New Roman"/>
            </a:endParaRPr>
          </a:p>
          <a:p>
            <a:pPr indent="0">
              <a:buNone/>
            </a:pPr>
            <a:r>
              <a:rPr lang="lt-LT" sz="2400" dirty="0">
                <a:solidFill>
                  <a:schemeClr val="bg1"/>
                </a:solidFill>
                <a:effectLst/>
                <a:latin typeface="Times New Roman"/>
                <a:ea typeface="Times New Roman" panose="02020603050405020304" pitchFamily="18" charset="0"/>
                <a:cs typeface="Times New Roman"/>
              </a:rPr>
              <a:t>3. Mokytojams </a:t>
            </a:r>
            <a:r>
              <a:rPr lang="lt-LT" sz="2400" b="1" dirty="0">
                <a:solidFill>
                  <a:schemeClr val="accent2"/>
                </a:solidFill>
                <a:effectLst/>
                <a:latin typeface="Times New Roman"/>
                <a:ea typeface="Times New Roman" panose="02020603050405020304" pitchFamily="18" charset="0"/>
                <a:cs typeface="Times New Roman"/>
              </a:rPr>
              <a:t>trūksta praktinių</a:t>
            </a:r>
            <a:r>
              <a:rPr lang="lt-LT" sz="2400" dirty="0">
                <a:solidFill>
                  <a:schemeClr val="accent2"/>
                </a:solidFill>
                <a:effectLst/>
                <a:latin typeface="Times New Roman"/>
                <a:ea typeface="Times New Roman" panose="02020603050405020304" pitchFamily="18" charset="0"/>
                <a:cs typeface="Times New Roman"/>
              </a:rPr>
              <a:t> </a:t>
            </a:r>
            <a:r>
              <a:rPr lang="lt-LT" sz="2400" dirty="0">
                <a:solidFill>
                  <a:schemeClr val="bg1"/>
                </a:solidFill>
                <a:effectLst/>
                <a:latin typeface="Times New Roman"/>
                <a:ea typeface="Times New Roman" panose="02020603050405020304" pitchFamily="18" charset="0"/>
                <a:cs typeface="Times New Roman"/>
              </a:rPr>
              <a:t>kompetencijomis grįsto ugdymo </a:t>
            </a:r>
            <a:r>
              <a:rPr lang="lt-LT" sz="2400" b="1" dirty="0">
                <a:solidFill>
                  <a:schemeClr val="accent2"/>
                </a:solidFill>
                <a:effectLst/>
                <a:latin typeface="Times New Roman"/>
                <a:ea typeface="Times New Roman" panose="02020603050405020304" pitchFamily="18" charset="0"/>
                <a:cs typeface="Times New Roman"/>
              </a:rPr>
              <a:t>įgūdžių</a:t>
            </a:r>
            <a:r>
              <a:rPr lang="lt-LT" sz="2400" dirty="0">
                <a:solidFill>
                  <a:schemeClr val="accent2"/>
                </a:solidFill>
                <a:effectLst/>
                <a:latin typeface="Times New Roman"/>
                <a:ea typeface="Times New Roman" panose="02020603050405020304" pitchFamily="18" charset="0"/>
                <a:cs typeface="Times New Roman"/>
              </a:rPr>
              <a:t>.</a:t>
            </a:r>
            <a:r>
              <a:rPr lang="lt-LT" sz="2400" dirty="0">
                <a:solidFill>
                  <a:schemeClr val="accent2"/>
                </a:solidFill>
                <a:latin typeface="Times New Roman"/>
                <a:ea typeface="Times New Roman" panose="02020603050405020304" pitchFamily="18" charset="0"/>
                <a:cs typeface="Times New Roman"/>
              </a:rPr>
              <a:t> </a:t>
            </a:r>
            <a:endParaRPr lang="lt-LT" sz="2400" dirty="0">
              <a:solidFill>
                <a:schemeClr val="accent2"/>
              </a:solidFill>
              <a:effectLst/>
              <a:latin typeface="Times New Roman"/>
              <a:ea typeface="Times New Roman" panose="02020603050405020304" pitchFamily="18" charset="0"/>
              <a:cs typeface="Times New Roman"/>
            </a:endParaRPr>
          </a:p>
          <a:p>
            <a:pPr indent="0">
              <a:buNone/>
            </a:pPr>
            <a:r>
              <a:rPr lang="lt-LT" sz="2400" dirty="0">
                <a:solidFill>
                  <a:schemeClr val="bg1"/>
                </a:solidFill>
                <a:effectLst/>
                <a:latin typeface="Times New Roman"/>
                <a:ea typeface="Times New Roman" panose="02020603050405020304" pitchFamily="18" charset="0"/>
                <a:cs typeface="Times New Roman"/>
              </a:rPr>
              <a:t>4. Pusė respondentų norėtų </a:t>
            </a:r>
            <a:r>
              <a:rPr lang="lt-LT" sz="2400" b="1" dirty="0">
                <a:solidFill>
                  <a:schemeClr val="accent2"/>
                </a:solidFill>
                <a:effectLst/>
                <a:latin typeface="Times New Roman"/>
                <a:ea typeface="Times New Roman" panose="02020603050405020304" pitchFamily="18" charset="0"/>
                <a:cs typeface="Times New Roman"/>
              </a:rPr>
              <a:t>patobulinti įtraukiojo ugdymo </a:t>
            </a:r>
            <a:r>
              <a:rPr lang="lt-LT" sz="2400" dirty="0">
                <a:solidFill>
                  <a:schemeClr val="bg1"/>
                </a:solidFill>
                <a:effectLst/>
                <a:latin typeface="Times New Roman"/>
                <a:ea typeface="Times New Roman" panose="02020603050405020304" pitchFamily="18" charset="0"/>
                <a:cs typeface="Times New Roman"/>
              </a:rPr>
              <a:t>strategijų išmanymo ir taikymo kompetenciją; </a:t>
            </a:r>
            <a:endParaRPr lang="lt-LT" sz="2400" dirty="0">
              <a:solidFill>
                <a:schemeClr val="bg1"/>
              </a:solidFill>
              <a:latin typeface="Times New Roman"/>
              <a:ea typeface="Times New Roman" panose="02020603050405020304" pitchFamily="18" charset="0"/>
              <a:cs typeface="Times New Roman"/>
            </a:endParaRPr>
          </a:p>
          <a:p>
            <a:pPr indent="0">
              <a:buNone/>
            </a:pPr>
            <a:r>
              <a:rPr lang="lt-LT" sz="2400" dirty="0">
                <a:solidFill>
                  <a:schemeClr val="bg1"/>
                </a:solidFill>
                <a:effectLst/>
                <a:latin typeface="Times New Roman"/>
                <a:ea typeface="Times New Roman" panose="02020603050405020304" pitchFamily="18" charset="0"/>
                <a:cs typeface="Times New Roman"/>
              </a:rPr>
              <a:t>beveik pusė mokytojų – </a:t>
            </a:r>
            <a:r>
              <a:rPr lang="lt-LT" sz="2400" b="1" dirty="0">
                <a:solidFill>
                  <a:schemeClr val="accent2"/>
                </a:solidFill>
                <a:effectLst/>
                <a:latin typeface="Times New Roman"/>
                <a:ea typeface="Times New Roman" panose="02020603050405020304" pitchFamily="18" charset="0"/>
                <a:cs typeface="Times New Roman"/>
              </a:rPr>
              <a:t>skirtingų mokymo modelių</a:t>
            </a:r>
            <a:r>
              <a:rPr lang="lt-LT" sz="2400" dirty="0">
                <a:solidFill>
                  <a:schemeClr val="bg1"/>
                </a:solidFill>
                <a:effectLst/>
                <a:latin typeface="Times New Roman"/>
                <a:ea typeface="Times New Roman" panose="02020603050405020304" pitchFamily="18" charset="0"/>
                <a:cs typeface="Times New Roman"/>
              </a:rPr>
              <a:t> ir galimų ugdymo technologijų įvaldymo ir taikymo </a:t>
            </a:r>
            <a:endParaRPr lang="lt-LT" sz="2400" dirty="0">
              <a:solidFill>
                <a:schemeClr val="bg1"/>
              </a:solidFill>
              <a:latin typeface="Calibri" panose="020F0502020204030204"/>
              <a:ea typeface="Times New Roman" panose="02020603050405020304" pitchFamily="18" charset="0"/>
              <a:cs typeface="Calibri" panose="020F0502020204030204"/>
            </a:endParaRPr>
          </a:p>
          <a:p>
            <a:pPr indent="0">
              <a:buNone/>
            </a:pPr>
            <a:r>
              <a:rPr lang="lt-LT" sz="2400" dirty="0">
                <a:solidFill>
                  <a:schemeClr val="bg1"/>
                </a:solidFill>
                <a:effectLst/>
                <a:latin typeface="Times New Roman"/>
                <a:ea typeface="Times New Roman" panose="02020603050405020304" pitchFamily="18" charset="0"/>
                <a:cs typeface="Times New Roman"/>
              </a:rPr>
              <a:t>bei </a:t>
            </a:r>
            <a:r>
              <a:rPr lang="lt-LT" sz="2400" b="1" dirty="0">
                <a:solidFill>
                  <a:schemeClr val="accent2"/>
                </a:solidFill>
                <a:effectLst/>
                <a:latin typeface="Times New Roman"/>
                <a:ea typeface="Times New Roman" panose="02020603050405020304" pitchFamily="18" charset="0"/>
                <a:cs typeface="Times New Roman"/>
              </a:rPr>
              <a:t>gebėjimo</a:t>
            </a:r>
            <a:r>
              <a:rPr lang="lt-LT" sz="2400" dirty="0">
                <a:solidFill>
                  <a:schemeClr val="accent2"/>
                </a:solidFill>
                <a:effectLst/>
                <a:latin typeface="Times New Roman"/>
                <a:ea typeface="Times New Roman" panose="02020603050405020304" pitchFamily="18" charset="0"/>
                <a:cs typeface="Times New Roman"/>
              </a:rPr>
              <a:t> </a:t>
            </a:r>
            <a:r>
              <a:rPr lang="lt-LT" sz="2400" b="1" dirty="0">
                <a:solidFill>
                  <a:schemeClr val="accent2"/>
                </a:solidFill>
                <a:effectLst/>
                <a:latin typeface="Times New Roman"/>
                <a:ea typeface="Times New Roman" panose="02020603050405020304" pitchFamily="18" charset="0"/>
                <a:cs typeface="Times New Roman"/>
              </a:rPr>
              <a:t>suasmeninti, individualizuoti ir pritaikyti</a:t>
            </a:r>
            <a:r>
              <a:rPr lang="lt-LT" sz="2400" b="1" dirty="0">
                <a:solidFill>
                  <a:schemeClr val="bg1"/>
                </a:solidFill>
                <a:effectLst/>
                <a:latin typeface="Times New Roman"/>
                <a:ea typeface="Times New Roman" panose="02020603050405020304" pitchFamily="18" charset="0"/>
                <a:cs typeface="Times New Roman"/>
              </a:rPr>
              <a:t> </a:t>
            </a:r>
            <a:r>
              <a:rPr lang="lt-LT" sz="2400" dirty="0">
                <a:solidFill>
                  <a:schemeClr val="bg1"/>
                </a:solidFill>
                <a:effectLst/>
                <a:latin typeface="Times New Roman"/>
                <a:ea typeface="Times New Roman" panose="02020603050405020304" pitchFamily="18" charset="0"/>
                <a:cs typeface="Times New Roman"/>
              </a:rPr>
              <a:t>ugdymo turinį kiekvienam besimokančiajam kompetencijas.</a:t>
            </a:r>
            <a:endParaRPr lang="lt-LT" sz="2400" dirty="0">
              <a:solidFill>
                <a:schemeClr val="bg1"/>
              </a:solidFill>
              <a:cs typeface="Calibri"/>
            </a:endParaRPr>
          </a:p>
          <a:p>
            <a:endParaRPr lang="lt-LT" sz="18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527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CE9DF3E6-1B13-4BE7-8176-BCA4954E4487}"/>
              </a:ext>
            </a:extLst>
          </p:cNvPr>
          <p:cNvSpPr>
            <a:spLocks noGrp="1"/>
          </p:cNvSpPr>
          <p:nvPr>
            <p:ph type="title"/>
          </p:nvPr>
        </p:nvSpPr>
        <p:spPr>
          <a:xfrm>
            <a:off x="223736" y="669925"/>
            <a:ext cx="5486400" cy="1325563"/>
          </a:xfrm>
        </p:spPr>
        <p:txBody>
          <a:bodyPr anchor="b">
            <a:normAutofit/>
          </a:bodyPr>
          <a:lstStyle/>
          <a:p>
            <a:pPr algn="ctr"/>
            <a:r>
              <a:rPr lang="lt-LT" sz="2800" b="1" dirty="0">
                <a:solidFill>
                  <a:schemeClr val="bg1"/>
                </a:solidFill>
                <a:effectLst/>
                <a:latin typeface="Times New Roman" panose="02020603050405020304" pitchFamily="18" charset="0"/>
                <a:ea typeface="Times New Roman" panose="02020603050405020304" pitchFamily="18" charset="0"/>
              </a:rPr>
              <a:t>APIBENDRINTOS APKLAUSOS IŠVADOS</a:t>
            </a:r>
            <a:r>
              <a:rPr lang="en-GB" sz="2800" b="1" dirty="0">
                <a:solidFill>
                  <a:schemeClr val="bg1"/>
                </a:solidFill>
                <a:effectLst/>
                <a:latin typeface="Times New Roman" panose="02020603050405020304" pitchFamily="18" charset="0"/>
                <a:ea typeface="Times New Roman" panose="02020603050405020304" pitchFamily="18" charset="0"/>
              </a:rPr>
              <a:t> (2)</a:t>
            </a:r>
            <a:br>
              <a:rPr lang="lt-LT" sz="2800" dirty="0">
                <a:solidFill>
                  <a:schemeClr val="bg1"/>
                </a:solidFill>
                <a:effectLst/>
                <a:latin typeface="Times New Roman" panose="02020603050405020304" pitchFamily="18" charset="0"/>
                <a:ea typeface="Times New Roman" panose="02020603050405020304" pitchFamily="18" charset="0"/>
              </a:rPr>
            </a:br>
            <a:endParaRPr lang="lt-LT" sz="2800" dirty="0">
              <a:solidFill>
                <a:schemeClr val="bg1"/>
              </a:solidFill>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urinio vietos rezervavimo ženklas 2">
            <a:extLst>
              <a:ext uri="{FF2B5EF4-FFF2-40B4-BE49-F238E27FC236}">
                <a16:creationId xmlns:a16="http://schemas.microsoft.com/office/drawing/2014/main" id="{FD2C845D-84CD-771E-3CC6-54E122AFB04C}"/>
              </a:ext>
            </a:extLst>
          </p:cNvPr>
          <p:cNvSpPr>
            <a:spLocks noGrp="1"/>
          </p:cNvSpPr>
          <p:nvPr>
            <p:ph idx="1"/>
          </p:nvPr>
        </p:nvSpPr>
        <p:spPr>
          <a:xfrm>
            <a:off x="565825" y="2515597"/>
            <a:ext cx="11060349" cy="4632125"/>
          </a:xfrm>
        </p:spPr>
        <p:txBody>
          <a:bodyPr vert="horz" lIns="91440" tIns="45720" rIns="91440" bIns="45720" rtlCol="0">
            <a:normAutofit/>
          </a:bodyPr>
          <a:lstStyle/>
          <a:p>
            <a:pPr indent="0">
              <a:buNone/>
            </a:pPr>
            <a:r>
              <a:rPr lang="lt-LT" sz="2400" dirty="0">
                <a:solidFill>
                  <a:schemeClr val="bg1"/>
                </a:solidFill>
                <a:effectLst/>
                <a:latin typeface="Times New Roman"/>
                <a:ea typeface="Times New Roman" panose="02020603050405020304" pitchFamily="18" charset="0"/>
                <a:cs typeface="Times New Roman"/>
              </a:rPr>
              <a:t>5. Didžioji dalis mokytojų </a:t>
            </a:r>
            <a:r>
              <a:rPr lang="lt-LT" sz="2400" b="1" dirty="0">
                <a:solidFill>
                  <a:schemeClr val="accent2"/>
                </a:solidFill>
                <a:effectLst/>
                <a:latin typeface="Times New Roman"/>
                <a:ea typeface="Times New Roman" panose="02020603050405020304" pitchFamily="18" charset="0"/>
                <a:cs typeface="Times New Roman"/>
              </a:rPr>
              <a:t>nėra linkę mokytis savarankiškai</a:t>
            </a:r>
            <a:r>
              <a:rPr lang="lt-LT" sz="2400" dirty="0">
                <a:solidFill>
                  <a:schemeClr val="bg1"/>
                </a:solidFill>
                <a:effectLst/>
                <a:latin typeface="Times New Roman"/>
                <a:ea typeface="Times New Roman" panose="02020603050405020304" pitchFamily="18" charset="0"/>
                <a:cs typeface="Times New Roman"/>
              </a:rPr>
              <a:t>, todėl norėtų dalyvauti kvalifikacijos tobulinimo renginiuose. Priimtiniausios kvalifikacijos tobulinimo formos – </a:t>
            </a:r>
            <a:r>
              <a:rPr lang="lt-LT" sz="2400" b="1" dirty="0">
                <a:solidFill>
                  <a:schemeClr val="accent2"/>
                </a:solidFill>
                <a:effectLst/>
                <a:latin typeface="Times New Roman"/>
                <a:ea typeface="Times New Roman" panose="02020603050405020304" pitchFamily="18" charset="0"/>
                <a:cs typeface="Times New Roman"/>
              </a:rPr>
              <a:t>„Kolega kolegai“ </a:t>
            </a:r>
            <a:r>
              <a:rPr lang="lt-LT" sz="2400" dirty="0">
                <a:solidFill>
                  <a:schemeClr val="bg1"/>
                </a:solidFill>
                <a:effectLst/>
                <a:latin typeface="Times New Roman"/>
                <a:ea typeface="Times New Roman" panose="02020603050405020304" pitchFamily="18" charset="0"/>
                <a:cs typeface="Times New Roman"/>
              </a:rPr>
              <a:t>bei gerosios patirties stebėjimo vizitai.</a:t>
            </a:r>
          </a:p>
          <a:p>
            <a:pPr indent="0">
              <a:buNone/>
            </a:pPr>
            <a:r>
              <a:rPr lang="lt-LT" sz="2400" dirty="0">
                <a:solidFill>
                  <a:schemeClr val="bg1"/>
                </a:solidFill>
                <a:effectLst/>
                <a:latin typeface="Times New Roman"/>
                <a:ea typeface="Times New Roman" panose="02020603050405020304" pitchFamily="18" charset="0"/>
                <a:cs typeface="Times New Roman"/>
              </a:rPr>
              <a:t>6. Visose BU mokyklose yra sudarytos </a:t>
            </a:r>
            <a:r>
              <a:rPr lang="lt-LT" sz="2400" b="1" dirty="0">
                <a:solidFill>
                  <a:schemeClr val="accent2"/>
                </a:solidFill>
                <a:effectLst/>
                <a:latin typeface="Times New Roman"/>
                <a:ea typeface="Times New Roman" panose="02020603050405020304" pitchFamily="18" charset="0"/>
                <a:cs typeface="Times New Roman"/>
              </a:rPr>
              <a:t>UTA komandos</a:t>
            </a:r>
            <a:r>
              <a:rPr lang="lt-LT" sz="2400" dirty="0">
                <a:solidFill>
                  <a:schemeClr val="accent2"/>
                </a:solidFill>
                <a:effectLst/>
                <a:latin typeface="Times New Roman"/>
                <a:ea typeface="Times New Roman" panose="02020603050405020304" pitchFamily="18" charset="0"/>
                <a:cs typeface="Times New Roman"/>
              </a:rPr>
              <a:t>, </a:t>
            </a:r>
            <a:r>
              <a:rPr lang="lt-LT" sz="2400" dirty="0">
                <a:solidFill>
                  <a:schemeClr val="bg1"/>
                </a:solidFill>
                <a:effectLst/>
                <a:latin typeface="Times New Roman"/>
                <a:ea typeface="Times New Roman" panose="02020603050405020304" pitchFamily="18" charset="0"/>
                <a:cs typeface="Times New Roman"/>
              </a:rPr>
              <a:t>parengti veiksmų planai, vyksta UTA sklaida.</a:t>
            </a:r>
          </a:p>
          <a:p>
            <a:pPr indent="0">
              <a:buNone/>
            </a:pPr>
            <a:r>
              <a:rPr lang="lt-LT" sz="2400" dirty="0">
                <a:solidFill>
                  <a:schemeClr val="bg1"/>
                </a:solidFill>
                <a:effectLst/>
                <a:latin typeface="Times New Roman"/>
                <a:ea typeface="Times New Roman" panose="02020603050405020304" pitchFamily="18" charset="0"/>
                <a:cs typeface="Times New Roman"/>
              </a:rPr>
              <a:t>7. Vertindami UTA procesus dalis mokytojų yra </a:t>
            </a:r>
            <a:r>
              <a:rPr lang="lt-LT" sz="2400" b="1" dirty="0">
                <a:solidFill>
                  <a:schemeClr val="accent2"/>
                </a:solidFill>
                <a:effectLst/>
                <a:latin typeface="Times New Roman"/>
                <a:ea typeface="Times New Roman" panose="02020603050405020304" pitchFamily="18" charset="0"/>
                <a:cs typeface="Times New Roman"/>
              </a:rPr>
              <a:t>nusiteikę tobulėti ir mokytis, </a:t>
            </a:r>
            <a:r>
              <a:rPr lang="lt-LT" sz="2400" dirty="0">
                <a:solidFill>
                  <a:schemeClr val="bg1"/>
                </a:solidFill>
                <a:effectLst/>
                <a:latin typeface="Times New Roman"/>
                <a:ea typeface="Times New Roman" panose="02020603050405020304" pitchFamily="18" charset="0"/>
                <a:cs typeface="Times New Roman"/>
              </a:rPr>
              <a:t>kita dalis </a:t>
            </a:r>
            <a:r>
              <a:rPr lang="lt-LT" sz="2400" b="1" dirty="0">
                <a:solidFill>
                  <a:schemeClr val="bg1"/>
                </a:solidFill>
                <a:effectLst/>
                <a:latin typeface="Times New Roman"/>
                <a:ea typeface="Times New Roman" panose="02020603050405020304" pitchFamily="18" charset="0"/>
                <a:cs typeface="Times New Roman"/>
              </a:rPr>
              <a:t>jaučia įtampą</a:t>
            </a:r>
            <a:r>
              <a:rPr lang="lt-LT" sz="2400" dirty="0">
                <a:solidFill>
                  <a:schemeClr val="bg1"/>
                </a:solidFill>
                <a:effectLst/>
                <a:latin typeface="Times New Roman"/>
                <a:ea typeface="Times New Roman" panose="02020603050405020304" pitchFamily="18" charset="0"/>
                <a:cs typeface="Times New Roman"/>
              </a:rPr>
              <a:t> dėl būsimų pokyčių, labai nedidelė dalis </a:t>
            </a:r>
            <a:r>
              <a:rPr lang="lt-LT" sz="2400" b="1" dirty="0">
                <a:solidFill>
                  <a:schemeClr val="accent2"/>
                </a:solidFill>
                <a:effectLst/>
                <a:latin typeface="Times New Roman"/>
                <a:ea typeface="Times New Roman" panose="02020603050405020304" pitchFamily="18" charset="0"/>
                <a:cs typeface="Times New Roman"/>
              </a:rPr>
              <a:t>netiki UTA sėkme</a:t>
            </a:r>
            <a:r>
              <a:rPr lang="lt-LT" sz="2400" dirty="0">
                <a:solidFill>
                  <a:schemeClr val="accent2"/>
                </a:solidFill>
                <a:effectLst/>
                <a:latin typeface="Times New Roman"/>
                <a:ea typeface="Times New Roman" panose="02020603050405020304" pitchFamily="18" charset="0"/>
                <a:cs typeface="Times New Roman"/>
              </a:rPr>
              <a:t>.</a:t>
            </a:r>
          </a:p>
          <a:p>
            <a:endParaRPr lang="lt-LT" sz="13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3385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Pavadinimas 1">
            <a:extLst>
              <a:ext uri="{FF2B5EF4-FFF2-40B4-BE49-F238E27FC236}">
                <a16:creationId xmlns:a16="http://schemas.microsoft.com/office/drawing/2014/main" id="{49BB7775-5D5C-8BBC-D775-1BAF708C8747}"/>
              </a:ext>
            </a:extLst>
          </p:cNvPr>
          <p:cNvSpPr>
            <a:spLocks noGrp="1"/>
          </p:cNvSpPr>
          <p:nvPr>
            <p:ph type="title"/>
          </p:nvPr>
        </p:nvSpPr>
        <p:spPr>
          <a:xfrm>
            <a:off x="321013" y="669925"/>
            <a:ext cx="5026133" cy="1325563"/>
          </a:xfrm>
        </p:spPr>
        <p:txBody>
          <a:bodyPr anchor="b">
            <a:normAutofit/>
          </a:bodyPr>
          <a:lstStyle/>
          <a:p>
            <a:pPr algn="r"/>
            <a:r>
              <a:rPr lang="lt-LT" sz="3400" b="1" dirty="0">
                <a:solidFill>
                  <a:schemeClr val="bg1"/>
                </a:solidFill>
                <a:effectLst/>
                <a:latin typeface="Times New Roman" panose="02020603050405020304" pitchFamily="18" charset="0"/>
                <a:ea typeface="Times New Roman" panose="02020603050405020304" pitchFamily="18" charset="0"/>
              </a:rPr>
              <a:t>REKOMENDACIJOS</a:t>
            </a:r>
            <a:r>
              <a:rPr lang="en-GB" sz="3400" b="1" dirty="0">
                <a:solidFill>
                  <a:schemeClr val="bg1"/>
                </a:solidFill>
                <a:effectLst/>
                <a:latin typeface="Times New Roman" panose="02020603050405020304" pitchFamily="18" charset="0"/>
                <a:ea typeface="Times New Roman" panose="02020603050405020304" pitchFamily="18" charset="0"/>
              </a:rPr>
              <a:t> (1)</a:t>
            </a:r>
            <a:br>
              <a:rPr lang="lt-LT" sz="3400" dirty="0">
                <a:solidFill>
                  <a:schemeClr val="bg1"/>
                </a:solidFill>
                <a:effectLst/>
                <a:latin typeface="Times New Roman" panose="02020603050405020304" pitchFamily="18" charset="0"/>
                <a:ea typeface="Times New Roman" panose="02020603050405020304" pitchFamily="18" charset="0"/>
              </a:rPr>
            </a:br>
            <a:endParaRPr lang="lt-LT" sz="3400" dirty="0">
              <a:solidFill>
                <a:schemeClr val="bg1"/>
              </a:solidFill>
            </a:endParaRPr>
          </a:p>
        </p:txBody>
      </p:sp>
      <p:cxnSp>
        <p:nvCxnSpPr>
          <p:cNvPr id="72" name="Straight Connector 71">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Rectangle 1">
            <a:extLst>
              <a:ext uri="{FF2B5EF4-FFF2-40B4-BE49-F238E27FC236}">
                <a16:creationId xmlns:a16="http://schemas.microsoft.com/office/drawing/2014/main" id="{403E8F80-60DE-1251-AB18-35EC0F6D1A2F}"/>
              </a:ext>
            </a:extLst>
          </p:cNvPr>
          <p:cNvSpPr>
            <a:spLocks noGrp="1" noChangeArrowheads="1"/>
          </p:cNvSpPr>
          <p:nvPr>
            <p:ph idx="1"/>
          </p:nvPr>
        </p:nvSpPr>
        <p:spPr bwMode="auto">
          <a:xfrm>
            <a:off x="321013" y="2044806"/>
            <a:ext cx="11546733" cy="460127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Autofit/>
          </a:bodyPr>
          <a:lstStyle/>
          <a:p>
            <a:pPr marL="0" marR="0" lvl="0" indent="0" defTabSz="914400" rtl="0" eaLnBrk="0" fontAlgn="base" latinLnBrk="0" hangingPunct="0">
              <a:spcBef>
                <a:spcPct val="0"/>
              </a:spcBef>
              <a:spcAft>
                <a:spcPts val="600"/>
              </a:spcAft>
              <a:buClrTx/>
              <a:buSzTx/>
              <a:buFontTx/>
              <a:buNone/>
              <a:tabLst/>
            </a:pPr>
            <a:r>
              <a:rPr lang="lt-LT" altLang="lt-LT" sz="2200" b="1" dirty="0">
                <a:solidFill>
                  <a:schemeClr val="accent2"/>
                </a:solidFill>
                <a:latin typeface="Times New Roman"/>
                <a:ea typeface="Times New Roman" panose="02020603050405020304" pitchFamily="18" charset="0"/>
                <a:cs typeface="Times New Roman"/>
              </a:rPr>
              <a:t>Bendrojo</a:t>
            </a:r>
            <a:r>
              <a:rPr kumimoji="0" lang="lt-LT" altLang="lt-LT" sz="2200" b="1" i="0" u="none" strike="noStrike" cap="none" normalizeH="0" baseline="0" dirty="0">
                <a:ln>
                  <a:noFill/>
                </a:ln>
                <a:solidFill>
                  <a:schemeClr val="accent2"/>
                </a:solidFill>
                <a:effectLst/>
                <a:latin typeface="Times New Roman"/>
                <a:ea typeface="Times New Roman" panose="02020603050405020304" pitchFamily="18" charset="0"/>
                <a:cs typeface="Times New Roman"/>
              </a:rPr>
              <a:t> ugdymo mokykloms</a:t>
            </a:r>
            <a:endParaRPr lang="lt-LT" altLang="lt-LT" sz="2200" b="0" i="0" u="none" strike="noStrike" cap="none" normalizeH="0" baseline="0" dirty="0">
              <a:ln>
                <a:noFill/>
              </a:ln>
              <a:solidFill>
                <a:schemeClr val="accent2"/>
              </a:solidFill>
              <a:effectLst/>
              <a:latin typeface="Times New Roman"/>
              <a:cs typeface="Times New Roman"/>
            </a:endParaRPr>
          </a:p>
          <a:p>
            <a:pPr marL="0" indent="0" eaLnBrk="0" fontAlgn="base" hangingPunct="0">
              <a:spcBef>
                <a:spcPct val="0"/>
              </a:spcBef>
              <a:spcAft>
                <a:spcPts val="600"/>
              </a:spcAft>
              <a:buNone/>
            </a:pPr>
            <a:r>
              <a:rPr kumimoji="0" lang="lt-LT" altLang="lt-LT" sz="2200" b="0" i="0" strike="noStrike" cap="none" normalizeH="0" baseline="0" dirty="0">
                <a:ln>
                  <a:noFill/>
                </a:ln>
                <a:solidFill>
                  <a:schemeClr val="bg1"/>
                </a:solidFill>
                <a:effectLst/>
                <a:latin typeface="Times New Roman"/>
                <a:ea typeface="Times New Roman" panose="02020603050405020304" pitchFamily="18" charset="0"/>
                <a:cs typeface="Times New Roman"/>
              </a:rPr>
              <a:t>1.</a:t>
            </a:r>
            <a:r>
              <a:rPr kumimoji="0" lang="lt-LT" altLang="lt-LT" sz="2200" b="0" i="0" strike="noStrike" cap="none" normalizeH="0" baseline="0" dirty="0">
                <a:ln>
                  <a:noFill/>
                </a:ln>
                <a:solidFill>
                  <a:schemeClr val="accent6"/>
                </a:solidFill>
                <a:effectLst/>
                <a:latin typeface="Times New Roman"/>
                <a:ea typeface="Times New Roman" panose="02020603050405020304" pitchFamily="18" charset="0"/>
                <a:cs typeface="Times New Roman"/>
              </a:rPr>
              <a:t> Bendradarbiauti </a:t>
            </a:r>
            <a:r>
              <a:rPr kumimoji="0" lang="lt-LT" altLang="lt-LT" sz="2200" b="0" i="0" strike="noStrike" cap="none" normalizeH="0" baseline="0" dirty="0">
                <a:ln>
                  <a:noFill/>
                </a:ln>
                <a:solidFill>
                  <a:schemeClr val="bg1"/>
                </a:solidFill>
                <a:effectLst/>
                <a:latin typeface="Times New Roman"/>
                <a:ea typeface="Times New Roman" panose="02020603050405020304" pitchFamily="18" charset="0"/>
                <a:cs typeface="Times New Roman"/>
              </a:rPr>
              <a:t>tarpusavyje UTA klausimais ir </a:t>
            </a:r>
            <a:r>
              <a:rPr kumimoji="0" lang="lt-LT" altLang="lt-LT" sz="2200" b="0" i="0" strike="noStrike" cap="none" normalizeH="0" baseline="0" dirty="0">
                <a:ln>
                  <a:noFill/>
                </a:ln>
                <a:solidFill>
                  <a:schemeClr val="accent6"/>
                </a:solidFill>
                <a:effectLst/>
                <a:latin typeface="Times New Roman"/>
                <a:ea typeface="Times New Roman" panose="02020603050405020304" pitchFamily="18" charset="0"/>
                <a:cs typeface="Times New Roman"/>
              </a:rPr>
              <a:t>dalintis </a:t>
            </a:r>
            <a:r>
              <a:rPr kumimoji="0" lang="lt-LT" altLang="lt-LT" sz="2200" b="0" i="0" strike="noStrike" cap="none" normalizeH="0" baseline="0" dirty="0">
                <a:ln>
                  <a:noFill/>
                </a:ln>
                <a:solidFill>
                  <a:schemeClr val="bg1"/>
                </a:solidFill>
                <a:effectLst/>
                <a:latin typeface="Times New Roman"/>
                <a:ea typeface="Times New Roman" panose="02020603050405020304" pitchFamily="18" charset="0"/>
                <a:cs typeface="Times New Roman"/>
              </a:rPr>
              <a:t>gerosiomis UTA praktikomis</a:t>
            </a:r>
            <a:r>
              <a:rPr lang="lt-LT" altLang="lt-LT" sz="2200" dirty="0">
                <a:solidFill>
                  <a:schemeClr val="bg1"/>
                </a:solidFill>
                <a:latin typeface="Times New Roman"/>
                <a:ea typeface="Times New Roman" panose="02020603050405020304" pitchFamily="18" charset="0"/>
                <a:cs typeface="Times New Roman"/>
              </a:rPr>
              <a:t> ne tik mokyklose, bet ir už jų ribų.</a:t>
            </a:r>
            <a:endParaRPr kumimoji="0" lang="lt-LT" altLang="lt-LT" sz="2200" b="0" i="0" strike="noStrike" cap="none" normalizeH="0" baseline="0" dirty="0">
              <a:ln>
                <a:noFill/>
              </a:ln>
              <a:solidFill>
                <a:schemeClr val="bg1"/>
              </a:solidFill>
              <a:effectLst/>
              <a:latin typeface="Times New Roman"/>
              <a:cs typeface="Times New Roman"/>
            </a:endParaRPr>
          </a:p>
          <a:p>
            <a:pPr marL="0" marR="0" lvl="0" indent="0" defTabSz="914400" rtl="0" eaLnBrk="0" fontAlgn="base" latinLnBrk="0" hangingPunct="0">
              <a:spcBef>
                <a:spcPct val="0"/>
              </a:spcBef>
              <a:spcAft>
                <a:spcPts val="600"/>
              </a:spcAft>
              <a:buClrTx/>
              <a:buSzTx/>
              <a:buFontTx/>
              <a:buNone/>
              <a:tabLst/>
            </a:pPr>
            <a:r>
              <a:rPr kumimoji="0" lang="lt-LT" altLang="lt-LT" sz="2200" b="0" i="0" strike="noStrike" cap="none" normalizeH="0" baseline="0" dirty="0">
                <a:ln>
                  <a:noFill/>
                </a:ln>
                <a:solidFill>
                  <a:schemeClr val="bg1"/>
                </a:solidFill>
                <a:effectLst/>
                <a:latin typeface="Times New Roman"/>
                <a:ea typeface="Times New Roman" panose="02020603050405020304" pitchFamily="18" charset="0"/>
                <a:cs typeface="Times New Roman"/>
              </a:rPr>
              <a:t>2. Vadovams ieškoti būdų, kad visi mokytojai būtų susipažinę su atnaujintomis </a:t>
            </a:r>
            <a:r>
              <a:rPr lang="lt-LT" altLang="lt-LT" sz="2200" dirty="0">
                <a:solidFill>
                  <a:schemeClr val="bg1"/>
                </a:solidFill>
                <a:latin typeface="Times New Roman"/>
                <a:ea typeface="Times New Roman" panose="02020603050405020304" pitchFamily="18" charset="0"/>
                <a:cs typeface="Times New Roman"/>
              </a:rPr>
              <a:t>programomis</a:t>
            </a:r>
            <a:r>
              <a:rPr kumimoji="0" lang="lt-LT" altLang="lt-LT" sz="2200" b="0" i="0" strike="noStrike" cap="none" normalizeH="0" baseline="0" dirty="0">
                <a:ln>
                  <a:noFill/>
                </a:ln>
                <a:solidFill>
                  <a:schemeClr val="bg1"/>
                </a:solidFill>
                <a:effectLst/>
                <a:latin typeface="Times New Roman"/>
                <a:ea typeface="Times New Roman" panose="02020603050405020304" pitchFamily="18" charset="0"/>
                <a:cs typeface="Times New Roman"/>
              </a:rPr>
              <a:t>.</a:t>
            </a:r>
            <a:endParaRPr kumimoji="0" lang="lt-LT" altLang="lt-LT" sz="2200" b="0" i="0" strike="noStrike" cap="none" normalizeH="0" baseline="0" dirty="0">
              <a:ln>
                <a:noFill/>
              </a:ln>
              <a:solidFill>
                <a:schemeClr val="bg1"/>
              </a:solidFill>
              <a:effectLst/>
              <a:latin typeface="Times New Roman"/>
              <a:cs typeface="Times New Roman"/>
            </a:endParaRPr>
          </a:p>
          <a:p>
            <a:pPr marL="0" marR="0" lvl="0" indent="0" defTabSz="914400" rtl="0" eaLnBrk="0" fontAlgn="base" latinLnBrk="0" hangingPunct="0">
              <a:spcBef>
                <a:spcPct val="0"/>
              </a:spcBef>
              <a:spcAft>
                <a:spcPts val="600"/>
              </a:spcAft>
              <a:buClrTx/>
              <a:buSzTx/>
              <a:buFontTx/>
              <a:buNone/>
              <a:tabLst/>
            </a:pPr>
            <a:r>
              <a:rPr kumimoji="0" lang="lt-LT" altLang="lt-LT" sz="2200" b="1" i="0" u="none" strike="noStrike" cap="none" normalizeH="0" baseline="0" dirty="0">
                <a:ln>
                  <a:noFill/>
                </a:ln>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Bendrojo ugdymo mokyklų dalykų mokytojams</a:t>
            </a:r>
            <a:endParaRPr kumimoji="0" lang="lt-LT" altLang="lt-LT" sz="2200" b="0" i="0" u="none" strike="noStrike" cap="none" normalizeH="0" baseline="0" dirty="0">
              <a:ln>
                <a:noFill/>
              </a:ln>
              <a:solidFill>
                <a:schemeClr val="accent2"/>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pPr>
            <a:r>
              <a:rPr kumimoji="0" lang="lt-LT" altLang="lt-LT" sz="2200" b="0" i="0"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kumimoji="0" lang="lt-LT" altLang="lt-LT" sz="2200" b="0" i="0" strike="noStrike" cap="none" normalizeH="0" baseline="0" dirty="0">
                <a:ln>
                  <a:noFill/>
                </a:ln>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rPr>
              <a:t>Dalintis</a:t>
            </a:r>
            <a:r>
              <a:rPr kumimoji="0" lang="lt-LT" altLang="lt-LT" sz="2200" b="0" i="0"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tarpusavyje UTA informacija.</a:t>
            </a:r>
            <a:endParaRPr kumimoji="0" lang="lt-LT" altLang="lt-LT" sz="2200" b="0" i="0"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pPr>
            <a:r>
              <a:rPr kumimoji="0" lang="lt-LT" altLang="lt-LT" sz="2200" b="0" i="0"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kumimoji="0" lang="lt-LT" altLang="lt-LT" sz="2200" b="0" i="0" strike="noStrike" cap="none" normalizeH="0" baseline="0" dirty="0">
                <a:ln>
                  <a:noFill/>
                </a:ln>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rPr>
              <a:t>Dalintis</a:t>
            </a:r>
            <a:r>
              <a:rPr kumimoji="0" lang="lt-LT" altLang="lt-LT" sz="2200" b="0" i="0"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UTA patirtimi  mokyklos ir savivaldybės metodinėse grupėse.  </a:t>
            </a:r>
            <a:endParaRPr kumimoji="0" lang="lt-LT" altLang="lt-LT" sz="2200" b="0" i="0"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pPr>
            <a:r>
              <a:rPr kumimoji="0" lang="lt-LT" altLang="lt-LT" sz="2200" b="0" i="0"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 Mokytojams, susipažinusiems su UTA, įgytas žinias aktyviau išbandyti dalyko pamokose.</a:t>
            </a:r>
            <a:endParaRPr kumimoji="0" lang="lt-LT" altLang="lt-LT" sz="2200" b="0" i="0"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pPr>
            <a:r>
              <a:rPr kumimoji="0" lang="lt-LT" altLang="lt-LT" sz="2200" b="1" i="0" u="none" strike="noStrike" cap="none" normalizeH="0" baseline="0" dirty="0">
                <a:ln>
                  <a:noFill/>
                </a:ln>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Marijampolės Meilės Lukšienės Švietimo centrui</a:t>
            </a:r>
            <a:endParaRPr kumimoji="0" lang="lt-LT" altLang="lt-LT" sz="2200" b="0" i="0" u="none" strike="noStrike" cap="none" normalizeH="0" baseline="0" dirty="0">
              <a:ln>
                <a:noFill/>
              </a:ln>
              <a:solidFill>
                <a:schemeClr val="accent2"/>
              </a:solidFill>
              <a:effectLst/>
              <a:latin typeface="Times New Roman" panose="02020603050405020304" pitchFamily="18" charset="0"/>
              <a:cs typeface="Times New Roman" panose="02020603050405020304" pitchFamily="18" charset="0"/>
            </a:endParaRPr>
          </a:p>
          <a:p>
            <a:pPr marL="0" indent="0" eaLnBrk="0" fontAlgn="base" hangingPunct="0">
              <a:spcBef>
                <a:spcPct val="0"/>
              </a:spcBef>
              <a:spcAft>
                <a:spcPts val="600"/>
              </a:spcAft>
              <a:buFontTx/>
              <a:buAutoNum type="arabicPeriod"/>
            </a:pPr>
            <a:r>
              <a:rPr lang="lt-LT" altLang="lt-LT" sz="2200" dirty="0">
                <a:solidFill>
                  <a:schemeClr val="bg1"/>
                </a:solidFill>
                <a:latin typeface="Times New Roman"/>
                <a:ea typeface="Times New Roman" panose="02020603050405020304" pitchFamily="18" charset="0"/>
                <a:cs typeface="Times New Roman"/>
              </a:rPr>
              <a:t> </a:t>
            </a:r>
            <a:r>
              <a:rPr kumimoji="0" lang="lt-LT" altLang="lt-LT" sz="2200" b="0" i="0" strike="noStrike" cap="none" normalizeH="0" baseline="0" dirty="0">
                <a:ln>
                  <a:noFill/>
                </a:ln>
                <a:solidFill>
                  <a:schemeClr val="bg1"/>
                </a:solidFill>
                <a:effectLst/>
                <a:latin typeface="Times New Roman"/>
                <a:ea typeface="Times New Roman" panose="02020603050405020304" pitchFamily="18" charset="0"/>
                <a:cs typeface="Times New Roman"/>
              </a:rPr>
              <a:t>Organizuoti kvalifikacijos tobulinimosi renginius (kvalifikacijos tobulinimosi programas ir gerosios patirties sklaidą) dalykų mokytojams ir mokyklų pedagogų bendruomenėms UTA tema</a:t>
            </a:r>
            <a:r>
              <a:rPr lang="lt-LT" altLang="lt-LT" sz="2200" dirty="0">
                <a:solidFill>
                  <a:schemeClr val="bg1"/>
                </a:solidFill>
                <a:latin typeface="Times New Roman"/>
                <a:ea typeface="Times New Roman" panose="02020603050405020304" pitchFamily="18" charset="0"/>
                <a:cs typeface="Times New Roman"/>
              </a:rPr>
              <a:t> (atsižvelgiant į išsakytą mokytojams reikalingų kompetencijų tobulinimo poreikį).</a:t>
            </a:r>
            <a:endParaRPr kumimoji="0" lang="lt-LT" altLang="lt-LT" sz="2200" b="0" i="0" strike="noStrike" cap="none" normalizeH="0" baseline="0" dirty="0">
              <a:ln>
                <a:noFill/>
              </a:ln>
              <a:solidFill>
                <a:schemeClr val="bg1"/>
              </a:solidFill>
              <a:effectLst/>
              <a:latin typeface="Times New Roman"/>
              <a:cs typeface="Times New Roman"/>
            </a:endParaRPr>
          </a:p>
          <a:p>
            <a:pPr marL="0" marR="0" lvl="0" indent="0" defTabSz="914400" rtl="0" eaLnBrk="0" fontAlgn="base" latinLnBrk="0" hangingPunct="0">
              <a:spcBef>
                <a:spcPct val="0"/>
              </a:spcBef>
              <a:spcAft>
                <a:spcPts val="600"/>
              </a:spcAft>
              <a:buClrTx/>
              <a:buSzTx/>
              <a:buFontTx/>
              <a:buAutoNum type="arabicPeriod"/>
              <a:tabLst/>
            </a:pPr>
            <a:r>
              <a:rPr kumimoji="0" lang="lt-LT" altLang="lt-LT" sz="2200" b="0" i="0"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Organizuoti mokymus apie įtraukiojo ugdymo strategijų taikymą ugdymo procese.</a:t>
            </a:r>
            <a:endParaRPr kumimoji="0" lang="lt-LT" altLang="lt-LT" sz="2200" b="0" i="0"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74" name="Rectangle 73">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49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49BB7775-5D5C-8BBC-D775-1BAF708C8747}"/>
              </a:ext>
            </a:extLst>
          </p:cNvPr>
          <p:cNvSpPr>
            <a:spLocks noGrp="1"/>
          </p:cNvSpPr>
          <p:nvPr>
            <p:ph type="title"/>
          </p:nvPr>
        </p:nvSpPr>
        <p:spPr>
          <a:xfrm>
            <a:off x="340468" y="669925"/>
            <a:ext cx="5006678" cy="1325563"/>
          </a:xfrm>
        </p:spPr>
        <p:txBody>
          <a:bodyPr anchor="b">
            <a:normAutofit/>
          </a:bodyPr>
          <a:lstStyle/>
          <a:p>
            <a:pPr algn="r"/>
            <a:r>
              <a:rPr lang="lt-LT" sz="3400" b="1" dirty="0">
                <a:solidFill>
                  <a:schemeClr val="bg1"/>
                </a:solidFill>
                <a:effectLst/>
                <a:latin typeface="Times New Roman" panose="02020603050405020304" pitchFamily="18" charset="0"/>
                <a:ea typeface="Times New Roman" panose="02020603050405020304" pitchFamily="18" charset="0"/>
              </a:rPr>
              <a:t>REKOMENDACIJOS</a:t>
            </a:r>
            <a:r>
              <a:rPr lang="en-GB" sz="3400" b="1" dirty="0">
                <a:solidFill>
                  <a:schemeClr val="bg1"/>
                </a:solidFill>
                <a:effectLst/>
                <a:latin typeface="Times New Roman" panose="02020603050405020304" pitchFamily="18" charset="0"/>
                <a:ea typeface="Times New Roman" panose="02020603050405020304" pitchFamily="18" charset="0"/>
              </a:rPr>
              <a:t> (2)</a:t>
            </a:r>
            <a:br>
              <a:rPr lang="lt-LT" sz="3400" dirty="0">
                <a:solidFill>
                  <a:schemeClr val="bg1"/>
                </a:solidFill>
                <a:effectLst/>
                <a:latin typeface="Times New Roman" panose="02020603050405020304" pitchFamily="18" charset="0"/>
                <a:ea typeface="Times New Roman" panose="02020603050405020304" pitchFamily="18" charset="0"/>
              </a:rPr>
            </a:br>
            <a:endParaRPr lang="lt-LT" sz="3400" dirty="0">
              <a:solidFill>
                <a:schemeClr val="bg1"/>
              </a:solidFill>
            </a:endParaRPr>
          </a:p>
        </p:txBody>
      </p:sp>
      <p:cxnSp>
        <p:nvCxnSpPr>
          <p:cNvPr id="72" name="Straight Connector 71">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Rectangle 1">
            <a:extLst>
              <a:ext uri="{FF2B5EF4-FFF2-40B4-BE49-F238E27FC236}">
                <a16:creationId xmlns:a16="http://schemas.microsoft.com/office/drawing/2014/main" id="{403E8F80-60DE-1251-AB18-35EC0F6D1A2F}"/>
              </a:ext>
            </a:extLst>
          </p:cNvPr>
          <p:cNvSpPr>
            <a:spLocks noGrp="1" noChangeArrowheads="1"/>
          </p:cNvSpPr>
          <p:nvPr>
            <p:ph idx="1"/>
          </p:nvPr>
        </p:nvSpPr>
        <p:spPr bwMode="auto">
          <a:xfrm>
            <a:off x="497732" y="2094895"/>
            <a:ext cx="11196536" cy="460127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Autofit/>
          </a:bodyPr>
          <a:lstStyle/>
          <a:p>
            <a:pPr marL="0" marR="0" lvl="0" indent="0" defTabSz="914400" rtl="0" eaLnBrk="0" fontAlgn="base" latinLnBrk="0" hangingPunct="0">
              <a:spcBef>
                <a:spcPct val="0"/>
              </a:spcBef>
              <a:spcAft>
                <a:spcPts val="600"/>
              </a:spcAft>
              <a:buClrTx/>
              <a:buSzTx/>
              <a:buFontTx/>
              <a:buNone/>
              <a:tabLst/>
            </a:pPr>
            <a:r>
              <a:rPr kumimoji="0" lang="lt-LT" altLang="lt-LT" sz="2400" b="1" i="0" u="none" strike="noStrike" cap="none" normalizeH="0" baseline="0" dirty="0">
                <a:ln>
                  <a:noFill/>
                </a:ln>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Bendrojo ugdymo mokyklų UTA komandoms</a:t>
            </a:r>
            <a:endParaRPr kumimoji="0" lang="lt-LT" altLang="lt-LT" sz="2400" b="0" i="0" u="none" strike="noStrike" cap="none" normalizeH="0" baseline="0" dirty="0">
              <a:ln>
                <a:noFill/>
              </a:ln>
              <a:solidFill>
                <a:schemeClr val="accent2"/>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AutoNum type="arabicPeriod"/>
              <a:tabLst/>
            </a:pPr>
            <a:r>
              <a:rPr kumimoji="0" lang="lt-LT" altLang="lt-LT" sz="2400" b="0" i="0" u="none"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Teikti motyvacinę pagalbą mokytojams UTA klausimais.</a:t>
            </a:r>
          </a:p>
          <a:p>
            <a:pPr marL="0" marR="0" lvl="0" indent="0" defTabSz="914400" rtl="0" eaLnBrk="0" fontAlgn="base" latinLnBrk="0" hangingPunct="0">
              <a:spcBef>
                <a:spcPct val="0"/>
              </a:spcBef>
              <a:spcAft>
                <a:spcPts val="600"/>
              </a:spcAft>
              <a:buClrTx/>
              <a:buSzTx/>
              <a:buFontTx/>
              <a:buAutoNum type="arabicPeriod"/>
              <a:tabLst/>
            </a:pPr>
            <a:r>
              <a:rPr kumimoji="0" lang="lt-LT" altLang="lt-LT" sz="2400" b="0" i="0" u="none"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Burti mokytojus naujovių sklaidai ir kolegialiam dalykinių kompetencijų tobulinimui.</a:t>
            </a:r>
            <a:endParaRPr kumimoji="0" lang="lt-LT" altLang="lt-LT"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indent="0" eaLnBrk="0" fontAlgn="base" hangingPunct="0">
              <a:spcBef>
                <a:spcPct val="0"/>
              </a:spcBef>
              <a:spcAft>
                <a:spcPts val="600"/>
              </a:spcAft>
              <a:buFontTx/>
              <a:buAutoNum type="arabicPeriod"/>
            </a:pPr>
            <a:r>
              <a:rPr lang="lt-LT" altLang="lt-LT" sz="2400" dirty="0">
                <a:solidFill>
                  <a:schemeClr val="bg1"/>
                </a:solidFill>
                <a:latin typeface="Times New Roman"/>
                <a:ea typeface="Times New Roman" panose="02020603050405020304" pitchFamily="18" charset="0"/>
                <a:cs typeface="Times New Roman"/>
              </a:rPr>
              <a:t> </a:t>
            </a:r>
            <a:r>
              <a:rPr kumimoji="0" lang="lt-LT" altLang="lt-LT" sz="2400" b="0" i="0" u="none" strike="noStrike" cap="none" normalizeH="0" baseline="0" dirty="0">
                <a:ln>
                  <a:noFill/>
                </a:ln>
                <a:solidFill>
                  <a:schemeClr val="bg1"/>
                </a:solidFill>
                <a:effectLst/>
                <a:latin typeface="Times New Roman"/>
                <a:ea typeface="Times New Roman" panose="02020603050405020304" pitchFamily="18" charset="0"/>
                <a:cs typeface="Times New Roman"/>
              </a:rPr>
              <a:t>Metodinėse grupėse „apžvelgti</a:t>
            </a:r>
            <a:r>
              <a:rPr lang="lt-LT" altLang="lt-LT" sz="2400" dirty="0">
                <a:solidFill>
                  <a:schemeClr val="bg1"/>
                </a:solidFill>
                <a:latin typeface="Times New Roman"/>
                <a:ea typeface="Times New Roman" panose="02020603050405020304" pitchFamily="18" charset="0"/>
                <a:cs typeface="Times New Roman"/>
              </a:rPr>
              <a:t>“</a:t>
            </a:r>
            <a:r>
              <a:rPr kumimoji="0" lang="lt-LT" altLang="lt-LT" sz="2400" b="0" i="0" u="none" strike="noStrike" cap="none" normalizeH="0" baseline="0" dirty="0">
                <a:ln>
                  <a:noFill/>
                </a:ln>
                <a:solidFill>
                  <a:schemeClr val="bg1"/>
                </a:solidFill>
                <a:effectLst/>
                <a:latin typeface="Times New Roman"/>
                <a:ea typeface="Times New Roman" panose="02020603050405020304" pitchFamily="18" charset="0"/>
                <a:cs typeface="Times New Roman"/>
              </a:rPr>
              <a:t> atnaujintas bendrąsias programas </a:t>
            </a:r>
            <a:r>
              <a:rPr lang="lt-LT" altLang="lt-LT" sz="2400" dirty="0">
                <a:solidFill>
                  <a:schemeClr val="bg1"/>
                </a:solidFill>
                <a:latin typeface="Times New Roman"/>
                <a:ea typeface="Times New Roman" panose="02020603050405020304" pitchFamily="18" charset="0"/>
                <a:cs typeface="Times New Roman"/>
              </a:rPr>
              <a:t>ir (ar) </a:t>
            </a:r>
            <a:r>
              <a:rPr kumimoji="0" lang="lt-LT" altLang="lt-LT" sz="2400" b="0" i="0" strike="noStrike" cap="none" normalizeH="0" baseline="0" dirty="0">
                <a:ln>
                  <a:noFill/>
                </a:ln>
                <a:solidFill>
                  <a:schemeClr val="bg1"/>
                </a:solidFill>
                <a:effectLst/>
                <a:latin typeface="Times New Roman"/>
                <a:ea typeface="Times New Roman" panose="02020603050405020304" pitchFamily="18" charset="0"/>
                <a:cs typeface="Times New Roman"/>
              </a:rPr>
              <a:t>organizuoti praktinius užsiėmimus.</a:t>
            </a:r>
            <a:r>
              <a:rPr lang="lt-LT" altLang="lt-LT" sz="2400" dirty="0">
                <a:solidFill>
                  <a:schemeClr val="bg1"/>
                </a:solidFill>
                <a:latin typeface="Times New Roman"/>
                <a:ea typeface="Times New Roman" panose="02020603050405020304" pitchFamily="18" charset="0"/>
                <a:cs typeface="Times New Roman"/>
              </a:rPr>
              <a:t> </a:t>
            </a:r>
            <a:endParaRPr kumimoji="0" lang="lt-LT" altLang="lt-LT" sz="2400" b="0" i="0"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indent="0">
              <a:spcBef>
                <a:spcPct val="0"/>
              </a:spcBef>
              <a:spcAft>
                <a:spcPts val="600"/>
              </a:spcAft>
              <a:buNone/>
            </a:pPr>
            <a:r>
              <a:rPr lang="lt-LT" sz="2400" b="1" dirty="0">
                <a:solidFill>
                  <a:schemeClr val="accent2"/>
                </a:solidFill>
                <a:latin typeface="Times New Roman"/>
                <a:ea typeface="+mn-lt"/>
                <a:cs typeface="Times New Roman"/>
              </a:rPr>
              <a:t>Švietimo, kultūros ir sporto skyriui</a:t>
            </a:r>
            <a:endParaRPr lang="lt-LT" sz="2400" dirty="0">
              <a:solidFill>
                <a:schemeClr val="accent2"/>
              </a:solidFill>
              <a:ea typeface="+mn-lt"/>
              <a:cs typeface="+mn-lt"/>
            </a:endParaRPr>
          </a:p>
          <a:p>
            <a:pPr marL="0" indent="0">
              <a:spcBef>
                <a:spcPct val="0"/>
              </a:spcBef>
              <a:spcAft>
                <a:spcPts val="600"/>
              </a:spcAft>
              <a:buAutoNum type="arabicPeriod"/>
            </a:pPr>
            <a:r>
              <a:rPr lang="lt-LT" sz="2400" dirty="0">
                <a:solidFill>
                  <a:schemeClr val="bg1"/>
                </a:solidFill>
                <a:latin typeface="Times New Roman"/>
                <a:ea typeface="+mn-lt"/>
                <a:cs typeface="Times New Roman"/>
              </a:rPr>
              <a:t> Nuolat</a:t>
            </a:r>
            <a:r>
              <a:rPr lang="lt-LT" sz="2400" dirty="0">
                <a:solidFill>
                  <a:schemeClr val="accent6"/>
                </a:solidFill>
                <a:latin typeface="Times New Roman"/>
                <a:ea typeface="+mn-lt"/>
                <a:cs typeface="Times New Roman"/>
              </a:rPr>
              <a:t> bendradarbiauti </a:t>
            </a:r>
            <a:r>
              <a:rPr lang="lt-LT" sz="2400" dirty="0">
                <a:solidFill>
                  <a:schemeClr val="bg1"/>
                </a:solidFill>
                <a:latin typeface="Times New Roman"/>
                <a:ea typeface="+mn-lt"/>
                <a:cs typeface="Times New Roman"/>
              </a:rPr>
              <a:t>su NŠA, švietimo įstaigomis, teikti aktualią informaciją UTA temomis.</a:t>
            </a:r>
            <a:endParaRPr lang="en-US" sz="2400" dirty="0">
              <a:solidFill>
                <a:schemeClr val="bg1"/>
              </a:solidFill>
              <a:ea typeface="+mn-lt"/>
              <a:cs typeface="+mn-lt"/>
            </a:endParaRPr>
          </a:p>
          <a:p>
            <a:pPr marL="0" indent="0">
              <a:spcBef>
                <a:spcPct val="0"/>
              </a:spcBef>
              <a:spcAft>
                <a:spcPts val="600"/>
              </a:spcAft>
              <a:buAutoNum type="arabicPeriod"/>
            </a:pPr>
            <a:r>
              <a:rPr lang="lt-LT" sz="2400" dirty="0">
                <a:solidFill>
                  <a:schemeClr val="bg1"/>
                </a:solidFill>
                <a:latin typeface="Times New Roman"/>
                <a:ea typeface="+mn-lt"/>
                <a:cs typeface="Times New Roman"/>
              </a:rPr>
              <a:t> Inicijuoti mokymus įstaigų vadovams, kaip sėkmingai įgyvendinti UTA (pamokos planavimas, organizavimas, kompetencijų ugdymas pamokoje ir kt.).</a:t>
            </a:r>
            <a:endParaRPr lang="en-US" sz="2400" dirty="0">
              <a:solidFill>
                <a:schemeClr val="bg1"/>
              </a:solidFill>
              <a:ea typeface="+mn-lt"/>
              <a:cs typeface="+mn-lt"/>
            </a:endParaRPr>
          </a:p>
          <a:p>
            <a:pPr marL="0" marR="0" lvl="0" indent="0" defTabSz="914400">
              <a:spcBef>
                <a:spcPct val="0"/>
              </a:spcBef>
              <a:spcAft>
                <a:spcPts val="600"/>
              </a:spcAft>
              <a:buClrTx/>
              <a:buSzTx/>
              <a:buNone/>
              <a:tabLst/>
            </a:pPr>
            <a:r>
              <a:rPr kumimoji="0" lang="lt-LT" altLang="lt-LT" sz="2400" b="1" i="0" u="none" strike="noStrike" cap="none" normalizeH="0" baseline="0" dirty="0">
                <a:ln>
                  <a:noFill/>
                </a:ln>
                <a:solidFill>
                  <a:schemeClr val="accent2"/>
                </a:solidFill>
                <a:effectLst/>
                <a:latin typeface="Times New Roman"/>
                <a:ea typeface="Times New Roman" panose="02020603050405020304" pitchFamily="18" charset="0"/>
                <a:cs typeface="Times New Roman"/>
              </a:rPr>
              <a:t>Nacionalinei švietimo agentūrai</a:t>
            </a:r>
            <a:endParaRPr lang="lt-LT" altLang="lt-LT" sz="2400" b="0" i="0" u="none" strike="noStrike" cap="none" normalizeH="0" baseline="0" dirty="0">
              <a:ln>
                <a:noFill/>
              </a:ln>
              <a:solidFill>
                <a:schemeClr val="accent2"/>
              </a:solidFill>
              <a:effectLst/>
              <a:latin typeface="Times New Roman"/>
              <a:cs typeface="Times New Roman"/>
            </a:endParaRPr>
          </a:p>
          <a:p>
            <a:pPr marL="0" marR="0" lvl="0" indent="0" defTabSz="914400" rtl="0" eaLnBrk="0" fontAlgn="base" latinLnBrk="0" hangingPunct="0">
              <a:spcBef>
                <a:spcPct val="0"/>
              </a:spcBef>
              <a:spcAft>
                <a:spcPts val="600"/>
              </a:spcAft>
              <a:buClrTx/>
              <a:buSzTx/>
              <a:buFontTx/>
              <a:buNone/>
              <a:tabLst/>
            </a:pPr>
            <a:r>
              <a:rPr kumimoji="0" lang="lt-LT" altLang="lt-LT" sz="2400" b="0" i="0" u="none"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Parengti ir pasidalinti UTA gerosios patirties (pamokų) vaizdo medžiagą.</a:t>
            </a:r>
            <a:endParaRPr kumimoji="0" lang="lt-LT" altLang="lt-LT"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74" name="Rectangle 73">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27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6FD79C93-E052-A388-B9DC-136E986D0BE9}"/>
              </a:ext>
            </a:extLst>
          </p:cNvPr>
          <p:cNvSpPr>
            <a:spLocks noGrp="1"/>
          </p:cNvSpPr>
          <p:nvPr>
            <p:ph type="title"/>
          </p:nvPr>
        </p:nvSpPr>
        <p:spPr>
          <a:xfrm>
            <a:off x="390617" y="530991"/>
            <a:ext cx="7426911" cy="1151131"/>
          </a:xfrm>
          <a:solidFill>
            <a:schemeClr val="accent6">
              <a:lumMod val="75000"/>
            </a:schemeClr>
          </a:solidFill>
        </p:spPr>
        <p:txBody>
          <a:bodyPr>
            <a:normAutofit/>
          </a:bodyPr>
          <a:lstStyle/>
          <a:p>
            <a:r>
              <a:rPr lang="lt-LT" sz="3200" b="1" dirty="0">
                <a:effectLst/>
                <a:latin typeface="Times New Roman" panose="02020603050405020304" pitchFamily="18" charset="0"/>
                <a:ea typeface="Times New Roman" panose="02020603050405020304" pitchFamily="18" charset="0"/>
              </a:rPr>
              <a:t>2 uždavinys. </a:t>
            </a:r>
            <a:br>
              <a:rPr lang="lt-LT" sz="3200" b="1" dirty="0">
                <a:effectLst/>
                <a:latin typeface="Times New Roman" panose="02020603050405020304" pitchFamily="18" charset="0"/>
                <a:ea typeface="Times New Roman" panose="02020603050405020304" pitchFamily="18" charset="0"/>
              </a:rPr>
            </a:br>
            <a:r>
              <a:rPr lang="lt-LT" sz="3200" b="1" dirty="0">
                <a:effectLst/>
                <a:latin typeface="Times New Roman" panose="02020603050405020304" pitchFamily="18" charset="0"/>
                <a:ea typeface="Times New Roman" panose="02020603050405020304" pitchFamily="18" charset="0"/>
              </a:rPr>
              <a:t>Sudaryti palankias sąlygas UTA diegimui</a:t>
            </a:r>
            <a:endParaRPr lang="lt-LT" sz="3200" dirty="0"/>
          </a:p>
        </p:txBody>
      </p:sp>
      <p:graphicFrame>
        <p:nvGraphicFramePr>
          <p:cNvPr id="4" name="Turinio vietos rezervavimo ženklas 3">
            <a:extLst>
              <a:ext uri="{FF2B5EF4-FFF2-40B4-BE49-F238E27FC236}">
                <a16:creationId xmlns:a16="http://schemas.microsoft.com/office/drawing/2014/main" id="{DD4F0B9A-A332-D19D-6753-6BE9E2E5E470}"/>
              </a:ext>
            </a:extLst>
          </p:cNvPr>
          <p:cNvGraphicFramePr>
            <a:graphicFrameLocks noGrp="1"/>
          </p:cNvGraphicFramePr>
          <p:nvPr>
            <p:ph idx="1"/>
            <p:extLst>
              <p:ext uri="{D42A27DB-BD31-4B8C-83A1-F6EECF244321}">
                <p14:modId xmlns:p14="http://schemas.microsoft.com/office/powerpoint/2010/main" val="2993509946"/>
              </p:ext>
            </p:extLst>
          </p:nvPr>
        </p:nvGraphicFramePr>
        <p:xfrm>
          <a:off x="455720" y="2095336"/>
          <a:ext cx="5157927" cy="3343880"/>
        </p:xfrm>
        <a:graphic>
          <a:graphicData uri="http://schemas.openxmlformats.org/drawingml/2006/table">
            <a:tbl>
              <a:tblPr firstRow="1" firstCol="1" bandRow="1">
                <a:tableStyleId>{5C22544A-7EE6-4342-B048-85BDC9FD1C3A}</a:tableStyleId>
              </a:tblPr>
              <a:tblGrid>
                <a:gridCol w="5157927">
                  <a:extLst>
                    <a:ext uri="{9D8B030D-6E8A-4147-A177-3AD203B41FA5}">
                      <a16:colId xmlns:a16="http://schemas.microsoft.com/office/drawing/2014/main" val="3372429951"/>
                    </a:ext>
                  </a:extLst>
                </a:gridCol>
              </a:tblGrid>
              <a:tr h="1151132">
                <a:tc>
                  <a:txBody>
                    <a:bodyPr/>
                    <a:lstStyle/>
                    <a:p>
                      <a:pPr marL="81915"/>
                      <a:r>
                        <a:rPr lang="en-GB" sz="2400" dirty="0">
                          <a:solidFill>
                            <a:schemeClr val="accent4">
                              <a:lumMod val="60000"/>
                              <a:lumOff val="40000"/>
                            </a:schemeClr>
                          </a:solidFill>
                          <a:effectLst/>
                        </a:rPr>
                        <a:t>2.1. </a:t>
                      </a:r>
                      <a:r>
                        <a:rPr lang="lt-LT" sz="2400" dirty="0">
                          <a:solidFill>
                            <a:schemeClr val="accent4">
                              <a:lumMod val="60000"/>
                              <a:lumOff val="40000"/>
                            </a:schemeClr>
                          </a:solidFill>
                          <a:effectLst/>
                        </a:rPr>
                        <a:t>Ugdymo įstaigų vadovų, pedagogų, švietimo pagalbos specialistų </a:t>
                      </a:r>
                      <a:r>
                        <a:rPr lang="lt-LT" sz="2400" u="sng" dirty="0">
                          <a:solidFill>
                            <a:schemeClr val="accent4">
                              <a:lumMod val="60000"/>
                              <a:lumOff val="40000"/>
                            </a:schemeClr>
                          </a:solidFill>
                          <a:effectLst/>
                        </a:rPr>
                        <a:t>kompetencijų tobulinimas</a:t>
                      </a:r>
                      <a:r>
                        <a:rPr lang="lt-LT" sz="2400" dirty="0">
                          <a:solidFill>
                            <a:schemeClr val="accent4">
                              <a:lumMod val="60000"/>
                              <a:lumOff val="40000"/>
                            </a:schemeClr>
                          </a:solidFill>
                          <a:effectLst/>
                        </a:rPr>
                        <a:t>: </a:t>
                      </a:r>
                    </a:p>
                    <a:p>
                      <a:pPr marL="81915"/>
                      <a:endParaRPr lang="lt-LT" sz="2400" dirty="0">
                        <a:effectLst/>
                      </a:endParaRPr>
                    </a:p>
                    <a:p>
                      <a:pPr marL="539115" indent="-457200">
                        <a:buFont typeface="Wingdings" panose="05000000000000000000" pitchFamily="2" charset="2"/>
                        <a:buChar char="Ø"/>
                      </a:pPr>
                      <a:r>
                        <a:rPr lang="lt-LT" sz="2400" b="0" dirty="0">
                          <a:effectLst/>
                        </a:rPr>
                        <a:t>mokymai, </a:t>
                      </a:r>
                    </a:p>
                    <a:p>
                      <a:pPr marL="539115" indent="-457200">
                        <a:buFont typeface="Wingdings" panose="05000000000000000000" pitchFamily="2" charset="2"/>
                        <a:buChar char="Ø"/>
                      </a:pPr>
                      <a:r>
                        <a:rPr lang="lt-LT" sz="2400" b="0" dirty="0">
                          <a:effectLst/>
                        </a:rPr>
                        <a:t>dalyvavimas NŠA konferencijose, viešosiose konsultacijose,</a:t>
                      </a:r>
                    </a:p>
                    <a:p>
                      <a:pPr marL="539115" indent="-457200">
                        <a:buFont typeface="Wingdings" panose="05000000000000000000" pitchFamily="2" charset="2"/>
                        <a:buChar char="Ø"/>
                      </a:pPr>
                      <a:r>
                        <a:rPr lang="lt-LT" sz="2400" b="0" dirty="0">
                          <a:effectLst/>
                        </a:rPr>
                        <a:t>patirties sklaida, </a:t>
                      </a:r>
                    </a:p>
                    <a:p>
                      <a:pPr marL="539115" indent="-457200">
                        <a:buFont typeface="Wingdings" panose="05000000000000000000" pitchFamily="2" charset="2"/>
                        <a:buChar char="Ø"/>
                      </a:pPr>
                      <a:r>
                        <a:rPr lang="lt-LT" sz="2400" b="0" dirty="0">
                          <a:effectLst/>
                        </a:rPr>
                        <a:t>pedagogų persikvalifikavimas</a:t>
                      </a:r>
                      <a:endParaRPr lang="lt-LT" sz="2400" b="0" dirty="0">
                        <a:effectLst/>
                        <a:latin typeface="Times New Roman" panose="02020603050405020304" pitchFamily="18" charset="0"/>
                        <a:ea typeface="Times New Roman" panose="02020603050405020304" pitchFamily="18" charset="0"/>
                      </a:endParaRPr>
                    </a:p>
                  </a:txBody>
                  <a:tcPr marL="26020" marR="26020" marT="26020" marB="26020">
                    <a:noFill/>
                  </a:tcPr>
                </a:tc>
                <a:extLst>
                  <a:ext uri="{0D108BD9-81ED-4DB2-BD59-A6C34878D82A}">
                    <a16:rowId xmlns:a16="http://schemas.microsoft.com/office/drawing/2014/main" val="206032916"/>
                  </a:ext>
                </a:extLst>
              </a:tr>
            </a:tbl>
          </a:graphicData>
        </a:graphic>
      </p:graphicFrame>
      <p:graphicFrame>
        <p:nvGraphicFramePr>
          <p:cNvPr id="5" name="Turinio vietos rezervavimo ženklas 3">
            <a:extLst>
              <a:ext uri="{FF2B5EF4-FFF2-40B4-BE49-F238E27FC236}">
                <a16:creationId xmlns:a16="http://schemas.microsoft.com/office/drawing/2014/main" id="{36EE13FB-DBF7-549A-03BE-936BA4997509}"/>
              </a:ext>
            </a:extLst>
          </p:cNvPr>
          <p:cNvGraphicFramePr>
            <a:graphicFrameLocks/>
          </p:cNvGraphicFramePr>
          <p:nvPr>
            <p:extLst>
              <p:ext uri="{D42A27DB-BD31-4B8C-83A1-F6EECF244321}">
                <p14:modId xmlns:p14="http://schemas.microsoft.com/office/powerpoint/2010/main" val="1589880914"/>
              </p:ext>
            </p:extLst>
          </p:nvPr>
        </p:nvGraphicFramePr>
        <p:xfrm>
          <a:off x="6406454" y="2095336"/>
          <a:ext cx="5241050" cy="3343880"/>
        </p:xfrm>
        <a:graphic>
          <a:graphicData uri="http://schemas.openxmlformats.org/drawingml/2006/table">
            <a:tbl>
              <a:tblPr firstRow="1" firstCol="1" bandRow="1">
                <a:tableStyleId>{5C22544A-7EE6-4342-B048-85BDC9FD1C3A}</a:tableStyleId>
              </a:tblPr>
              <a:tblGrid>
                <a:gridCol w="5241050">
                  <a:extLst>
                    <a:ext uri="{9D8B030D-6E8A-4147-A177-3AD203B41FA5}">
                      <a16:colId xmlns:a16="http://schemas.microsoft.com/office/drawing/2014/main" val="3372429951"/>
                    </a:ext>
                  </a:extLst>
                </a:gridCol>
              </a:tblGrid>
              <a:tr h="3343880">
                <a:tc>
                  <a:txBody>
                    <a:bodyPr/>
                    <a:lstStyle/>
                    <a:p>
                      <a:pPr marL="81915"/>
                      <a:r>
                        <a:rPr lang="en-GB" sz="2400" dirty="0">
                          <a:solidFill>
                            <a:schemeClr val="accent4">
                              <a:lumMod val="60000"/>
                              <a:lumOff val="40000"/>
                            </a:schemeClr>
                          </a:solidFill>
                          <a:effectLst/>
                        </a:rPr>
                        <a:t>2.2. </a:t>
                      </a:r>
                      <a:r>
                        <a:rPr lang="lt-LT" sz="2400" dirty="0">
                          <a:solidFill>
                            <a:schemeClr val="accent4">
                              <a:lumMod val="60000"/>
                              <a:lumOff val="40000"/>
                            </a:schemeClr>
                          </a:solidFill>
                          <a:effectLst/>
                        </a:rPr>
                        <a:t>Ugdymo </a:t>
                      </a:r>
                      <a:r>
                        <a:rPr lang="lt-LT" sz="2400" b="1" u="sng" kern="1200" dirty="0">
                          <a:solidFill>
                            <a:schemeClr val="accent4">
                              <a:lumMod val="60000"/>
                              <a:lumOff val="40000"/>
                            </a:schemeClr>
                          </a:solidFill>
                          <a:effectLst/>
                          <a:latin typeface="+mn-lt"/>
                          <a:ea typeface="+mn-ea"/>
                          <a:cs typeface="+mn-cs"/>
                        </a:rPr>
                        <a:t>priemonių ir aplinkų atnaujinimas</a:t>
                      </a:r>
                      <a:r>
                        <a:rPr lang="lt-LT" sz="2400" dirty="0">
                          <a:solidFill>
                            <a:schemeClr val="accent4">
                              <a:lumMod val="60000"/>
                              <a:lumOff val="40000"/>
                            </a:schemeClr>
                          </a:solidFill>
                          <a:effectLst/>
                        </a:rPr>
                        <a:t>: </a:t>
                      </a:r>
                    </a:p>
                    <a:p>
                      <a:pPr marL="81915"/>
                      <a:endParaRPr lang="lt-LT" sz="2400" dirty="0">
                        <a:effectLst/>
                      </a:endParaRPr>
                    </a:p>
                    <a:p>
                      <a:pPr marL="539115" indent="-457200">
                        <a:buFont typeface="Wingdings" panose="05000000000000000000" pitchFamily="2" charset="2"/>
                        <a:buChar char="Ø"/>
                      </a:pPr>
                      <a:r>
                        <a:rPr lang="lt-LT" sz="2400" b="0" dirty="0">
                          <a:effectLst/>
                        </a:rPr>
                        <a:t>priemonių įsigijimas,</a:t>
                      </a:r>
                    </a:p>
                    <a:p>
                      <a:pPr marL="539115" indent="-457200">
                        <a:buFont typeface="Wingdings" panose="05000000000000000000" pitchFamily="2" charset="2"/>
                        <a:buChar char="Ø"/>
                      </a:pPr>
                      <a:r>
                        <a:rPr lang="lt-LT" sz="2400" b="0" dirty="0">
                          <a:effectLst/>
                        </a:rPr>
                        <a:t>ugdymo įstaigų erdvių pritaikymas pagal universalaus dizaino principus</a:t>
                      </a:r>
                    </a:p>
                  </a:txBody>
                  <a:tcPr marL="26020" marR="26020" marT="26020" marB="26020">
                    <a:noFill/>
                  </a:tcPr>
                </a:tc>
                <a:extLst>
                  <a:ext uri="{0D108BD9-81ED-4DB2-BD59-A6C34878D82A}">
                    <a16:rowId xmlns:a16="http://schemas.microsoft.com/office/drawing/2014/main" val="206032916"/>
                  </a:ext>
                </a:extLst>
              </a:tr>
            </a:tbl>
          </a:graphicData>
        </a:graphic>
      </p:graphicFrame>
      <p:sp>
        <p:nvSpPr>
          <p:cNvPr id="3" name="TextBox 2">
            <a:extLst>
              <a:ext uri="{FF2B5EF4-FFF2-40B4-BE49-F238E27FC236}">
                <a16:creationId xmlns:a16="http://schemas.microsoft.com/office/drawing/2014/main" id="{088D31A6-8340-2963-0CA7-806AB51A58EC}"/>
              </a:ext>
            </a:extLst>
          </p:cNvPr>
          <p:cNvSpPr txBox="1"/>
          <p:nvPr/>
        </p:nvSpPr>
        <p:spPr>
          <a:xfrm>
            <a:off x="390617" y="5803789"/>
            <a:ext cx="11256887" cy="52322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srgbClr val="FFC000">
                    <a:lumMod val="60000"/>
                    <a:lumOff val="40000"/>
                  </a:srgbClr>
                </a:solidFill>
                <a:effectLst/>
                <a:uLnTx/>
                <a:uFillTx/>
                <a:latin typeface="Times New Roman" panose="02020603050405020304" pitchFamily="18" charset="0"/>
                <a:ea typeface="+mn-ea"/>
                <a:cs typeface="+mn-cs"/>
              </a:rPr>
              <a:t>Lietuvos Respublikos švietimo, mokslo ir sporto ministro 2022 m. rugpjūčio 24 d. įsakymas Nr. V-1269 „Dėl priešmokyklinio, pradinio, pagrindinio ir vidurinio ugdymo bendrųjų programų patvirtinimo“</a:t>
            </a:r>
          </a:p>
        </p:txBody>
      </p:sp>
    </p:spTree>
    <p:extLst>
      <p:ext uri="{BB962C8B-B14F-4D97-AF65-F5344CB8AC3E}">
        <p14:creationId xmlns:p14="http://schemas.microsoft.com/office/powerpoint/2010/main" val="2616399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urinio vietos rezervavimo ženklas 2">
            <a:extLst>
              <a:ext uri="{FF2B5EF4-FFF2-40B4-BE49-F238E27FC236}">
                <a16:creationId xmlns:a16="http://schemas.microsoft.com/office/drawing/2014/main" id="{63BC9C8E-78D7-B54A-8C5F-A40164426A43}"/>
              </a:ext>
            </a:extLst>
          </p:cNvPr>
          <p:cNvSpPr>
            <a:spLocks noGrp="1"/>
          </p:cNvSpPr>
          <p:nvPr>
            <p:ph idx="1"/>
          </p:nvPr>
        </p:nvSpPr>
        <p:spPr>
          <a:xfrm>
            <a:off x="150920" y="1825625"/>
            <a:ext cx="6844684" cy="4351338"/>
          </a:xfrm>
        </p:spPr>
        <p:txBody>
          <a:bodyPr>
            <a:normAutofit/>
          </a:bodyPr>
          <a:lstStyle/>
          <a:p>
            <a:r>
              <a:rPr lang="lt-LT" dirty="0"/>
              <a:t>UTA mokymų </a:t>
            </a:r>
            <a:r>
              <a:rPr lang="lt-LT" sz="4000" b="1" u="sng" dirty="0">
                <a:solidFill>
                  <a:srgbClr val="0070C0"/>
                </a:solidFill>
              </a:rPr>
              <a:t>sklaida</a:t>
            </a:r>
            <a:r>
              <a:rPr lang="lt-LT" b="1" dirty="0"/>
              <a:t>;</a:t>
            </a:r>
          </a:p>
          <a:p>
            <a:r>
              <a:rPr lang="lt-LT" dirty="0">
                <a:effectLst/>
                <a:latin typeface="Times New Roman" panose="02020603050405020304" pitchFamily="18" charset="0"/>
                <a:ea typeface="Times New Roman" panose="02020603050405020304" pitchFamily="18" charset="0"/>
              </a:rPr>
              <a:t>Ugdymo įstaigų vadovų informavimas apie UTA vyksmą, konsultavimas;</a:t>
            </a:r>
          </a:p>
          <a:p>
            <a:r>
              <a:rPr lang="lt-LT" dirty="0">
                <a:effectLst/>
                <a:latin typeface="Times New Roman" panose="02020603050405020304" pitchFamily="18" charset="0"/>
                <a:ea typeface="Times New Roman" panose="02020603050405020304" pitchFamily="18" charset="0"/>
              </a:rPr>
              <a:t>Informacijos visuomenei teikimas</a:t>
            </a:r>
            <a:r>
              <a:rPr lang="lt-LT" dirty="0">
                <a:latin typeface="Times New Roman" panose="02020603050405020304" pitchFamily="18" charset="0"/>
                <a:ea typeface="Times New Roman" panose="02020603050405020304" pitchFamily="18" charset="0"/>
              </a:rPr>
              <a:t>;</a:t>
            </a:r>
          </a:p>
          <a:p>
            <a:r>
              <a:rPr lang="lt-LT" dirty="0">
                <a:effectLst/>
                <a:latin typeface="Times New Roman" panose="02020603050405020304" pitchFamily="18" charset="0"/>
                <a:ea typeface="Times New Roman" panose="02020603050405020304" pitchFamily="18" charset="0"/>
              </a:rPr>
              <a:t>Dalijimasis sėkmės istorijomis;</a:t>
            </a:r>
          </a:p>
          <a:p>
            <a:r>
              <a:rPr lang="lt-LT" dirty="0">
                <a:effectLst/>
                <a:latin typeface="Times New Roman" panose="02020603050405020304" pitchFamily="18" charset="0"/>
                <a:ea typeface="Times New Roman" panose="02020603050405020304" pitchFamily="18" charset="0"/>
              </a:rPr>
              <a:t>Renginys ugdymo įstaigų UTA komandoms</a:t>
            </a:r>
            <a:r>
              <a:rPr lang="lt-LT" dirty="0">
                <a:latin typeface="Times New Roman" panose="02020603050405020304" pitchFamily="18" charset="0"/>
                <a:ea typeface="Times New Roman" panose="02020603050405020304" pitchFamily="18" charset="0"/>
              </a:rPr>
              <a:t> (2023 m. vasario-kovo mėn.);</a:t>
            </a:r>
          </a:p>
          <a:p>
            <a:r>
              <a:rPr lang="lt-LT" dirty="0">
                <a:effectLst/>
                <a:latin typeface="Times New Roman" panose="02020603050405020304" pitchFamily="18" charset="0"/>
                <a:ea typeface="Times New Roman" panose="02020603050405020304" pitchFamily="18" charset="0"/>
              </a:rPr>
              <a:t>Socialinių partnerių įtraukimas į bendras veiklas.</a:t>
            </a:r>
            <a:endParaRPr lang="lt-LT" dirty="0"/>
          </a:p>
          <a:p>
            <a:endParaRPr lang="lt-LT"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F5A6506B-FA64-C6AB-EAE6-66EDF3A7668E}"/>
              </a:ext>
            </a:extLst>
          </p:cNvPr>
          <p:cNvSpPr>
            <a:spLocks noGrp="1"/>
          </p:cNvSpPr>
          <p:nvPr>
            <p:ph type="title"/>
          </p:nvPr>
        </p:nvSpPr>
        <p:spPr>
          <a:xfrm>
            <a:off x="292963" y="365125"/>
            <a:ext cx="8194833" cy="1325563"/>
          </a:xfrm>
          <a:solidFill>
            <a:schemeClr val="accent6">
              <a:lumMod val="75000"/>
            </a:schemeClr>
          </a:solidFill>
        </p:spPr>
        <p:txBody>
          <a:bodyPr>
            <a:normAutofit/>
          </a:bodyPr>
          <a:lstStyle/>
          <a:p>
            <a:r>
              <a:rPr lang="lt-LT" sz="2800" b="1" dirty="0">
                <a:effectLst/>
                <a:latin typeface="Times New Roman" panose="02020603050405020304" pitchFamily="18" charset="0"/>
                <a:ea typeface="Times New Roman" panose="02020603050405020304" pitchFamily="18" charset="0"/>
              </a:rPr>
              <a:t>3 uždavinys. </a:t>
            </a:r>
            <a:br>
              <a:rPr lang="lt-LT" sz="2800" b="1" dirty="0">
                <a:effectLst/>
                <a:latin typeface="Times New Roman" panose="02020603050405020304" pitchFamily="18" charset="0"/>
                <a:ea typeface="Times New Roman" panose="02020603050405020304" pitchFamily="18" charset="0"/>
              </a:rPr>
            </a:br>
            <a:r>
              <a:rPr lang="lt-LT" sz="2800" b="1" dirty="0">
                <a:effectLst/>
                <a:latin typeface="Times New Roman" panose="02020603050405020304" pitchFamily="18" charset="0"/>
                <a:ea typeface="Times New Roman" panose="02020603050405020304" pitchFamily="18" charset="0"/>
              </a:rPr>
              <a:t>Organizuoti UTA proceso veiklų ir rezultatų sklaidą</a:t>
            </a:r>
            <a:endParaRPr lang="lt-LT" sz="2800" dirty="0"/>
          </a:p>
        </p:txBody>
      </p:sp>
    </p:spTree>
    <p:extLst>
      <p:ext uri="{BB962C8B-B14F-4D97-AF65-F5344CB8AC3E}">
        <p14:creationId xmlns:p14="http://schemas.microsoft.com/office/powerpoint/2010/main" val="1478712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6AE1D551-56F0-8ED1-7260-410CEED7E9EC}"/>
              </a:ext>
            </a:extLst>
          </p:cNvPr>
          <p:cNvSpPr>
            <a:spLocks noGrp="1"/>
          </p:cNvSpPr>
          <p:nvPr>
            <p:ph type="title"/>
          </p:nvPr>
        </p:nvSpPr>
        <p:spPr>
          <a:xfrm>
            <a:off x="3107184" y="4409907"/>
            <a:ext cx="8735628" cy="1440477"/>
          </a:xfrm>
        </p:spPr>
        <p:txBody>
          <a:bodyPr vert="horz" lIns="91440" tIns="45720" rIns="91440" bIns="45720" rtlCol="0" anchor="b">
            <a:normAutofit/>
          </a:bodyPr>
          <a:lstStyle/>
          <a:p>
            <a:pPr marL="457200" indent="-457200">
              <a:buFont typeface="Wingdings" panose="05000000000000000000" pitchFamily="2" charset="2"/>
              <a:buChar char="Ø"/>
            </a:pPr>
            <a:r>
              <a:rPr lang="lt-LT" kern="1200" dirty="0">
                <a:solidFill>
                  <a:schemeClr val="tx1"/>
                </a:solidFill>
                <a:latin typeface="+mj-lt"/>
                <a:ea typeface="+mj-ea"/>
                <a:cs typeface="+mj-cs"/>
              </a:rPr>
              <a:t>Stebėsena, analizė ir reikalingų sprendimų priėmimas</a:t>
            </a:r>
            <a:endParaRPr lang="en-US" kern="1200" dirty="0">
              <a:solidFill>
                <a:schemeClr val="tx1"/>
              </a:solidFill>
              <a:latin typeface="+mj-lt"/>
              <a:ea typeface="+mj-ea"/>
              <a:cs typeface="+mj-cs"/>
            </a:endParaRPr>
          </a:p>
        </p:txBody>
      </p:sp>
      <p:sp>
        <p:nvSpPr>
          <p:cNvPr id="3" name="Pavadinimas 1">
            <a:extLst>
              <a:ext uri="{FF2B5EF4-FFF2-40B4-BE49-F238E27FC236}">
                <a16:creationId xmlns:a16="http://schemas.microsoft.com/office/drawing/2014/main" id="{8601AAD1-A348-6F08-2821-262B828336C5}"/>
              </a:ext>
            </a:extLst>
          </p:cNvPr>
          <p:cNvSpPr txBox="1">
            <a:spLocks/>
          </p:cNvSpPr>
          <p:nvPr/>
        </p:nvSpPr>
        <p:spPr>
          <a:xfrm>
            <a:off x="4464776" y="1940768"/>
            <a:ext cx="7378036" cy="2136710"/>
          </a:xfrm>
          <a:prstGeom prst="rect">
            <a:avLst/>
          </a:prstGeom>
          <a:solidFill>
            <a:schemeClr val="accent6">
              <a:lumMod val="75000"/>
            </a:schemeClr>
          </a:solidFill>
        </p:spPr>
        <p:txBody>
          <a:bodyPr vert="horz" lIns="91440" tIns="45720" rIns="91440" bIns="45720" rtlCol="0" anchor="b">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1200" b="1" dirty="0"/>
              <a:t>4 </a:t>
            </a:r>
            <a:r>
              <a:rPr lang="en-US" sz="11200" b="1" dirty="0" err="1"/>
              <a:t>uždavinys</a:t>
            </a:r>
            <a:r>
              <a:rPr lang="en-US" sz="11200" b="1" dirty="0"/>
              <a:t>. </a:t>
            </a:r>
            <a:br>
              <a:rPr lang="lt-LT" sz="11200" b="1" dirty="0"/>
            </a:br>
            <a:r>
              <a:rPr lang="en-US" sz="11200" b="1" dirty="0" err="1"/>
              <a:t>Vykdyti</a:t>
            </a:r>
            <a:r>
              <a:rPr lang="en-US" sz="11200" b="1" dirty="0"/>
              <a:t> </a:t>
            </a:r>
            <a:r>
              <a:rPr lang="en-US" sz="11200" b="1" dirty="0" err="1"/>
              <a:t>pasiruošimo</a:t>
            </a:r>
            <a:r>
              <a:rPr lang="en-US" sz="11200" b="1" dirty="0"/>
              <a:t> </a:t>
            </a:r>
            <a:r>
              <a:rPr lang="en-US" sz="11200" b="1" dirty="0" err="1"/>
              <a:t>proceso</a:t>
            </a:r>
            <a:r>
              <a:rPr lang="lt-LT" sz="11200" b="1" dirty="0"/>
              <a:t> </a:t>
            </a:r>
            <a:r>
              <a:rPr lang="en-US" sz="11200" b="1" dirty="0" err="1"/>
              <a:t>stebėseną</a:t>
            </a:r>
            <a:r>
              <a:rPr lang="lt-LT" sz="11200" b="1" dirty="0"/>
              <a:t>.</a:t>
            </a:r>
            <a:br>
              <a:rPr lang="lt-LT" sz="3100" b="1" dirty="0"/>
            </a:br>
            <a:br>
              <a:rPr lang="lt-LT" b="1" dirty="0"/>
            </a:br>
            <a:endParaRPr lang="en-US" dirty="0"/>
          </a:p>
        </p:txBody>
      </p:sp>
    </p:spTree>
    <p:extLst>
      <p:ext uri="{BB962C8B-B14F-4D97-AF65-F5344CB8AC3E}">
        <p14:creationId xmlns:p14="http://schemas.microsoft.com/office/powerpoint/2010/main" val="345541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ACB82E8B-F4FC-5D59-1F7B-2E9DAB3C5DC6}"/>
              </a:ext>
            </a:extLst>
          </p:cNvPr>
          <p:cNvSpPr>
            <a:spLocks noGrp="1"/>
          </p:cNvSpPr>
          <p:nvPr>
            <p:ph type="title"/>
          </p:nvPr>
        </p:nvSpPr>
        <p:spPr>
          <a:xfrm>
            <a:off x="838200" y="1412488"/>
            <a:ext cx="2899189" cy="4363844"/>
          </a:xfrm>
        </p:spPr>
        <p:txBody>
          <a:bodyPr vert="horz" lIns="91440" tIns="45720" rIns="91440" bIns="45720" rtlCol="0" anchor="t">
            <a:normAutofit/>
          </a:bodyPr>
          <a:lstStyle/>
          <a:p>
            <a:r>
              <a:rPr lang="en-US" sz="3100" b="1" kern="1200" dirty="0">
                <a:solidFill>
                  <a:srgbClr val="FFFFFF"/>
                </a:solidFill>
                <a:latin typeface="+mj-lt"/>
                <a:ea typeface="+mj-ea"/>
                <a:cs typeface="+mj-cs"/>
              </a:rPr>
              <a:t>MARIJAMPOLĖS </a:t>
            </a:r>
            <a:r>
              <a:rPr lang="en-US" sz="3100" b="1" kern="1200" cap="small" dirty="0">
                <a:solidFill>
                  <a:srgbClr val="FFFFFF"/>
                </a:solidFill>
                <a:latin typeface="+mj-lt"/>
                <a:ea typeface="+mj-ea"/>
                <a:cs typeface="+mj-cs"/>
              </a:rPr>
              <a:t>SAVIVALDYBĖS PASIRENGIMO DIEGTI ATNAUJINTĄ UGDYMO TURINĮ VEIKSMŲ PLANAS</a:t>
            </a:r>
            <a:br>
              <a:rPr lang="en-US" sz="3100" kern="1200" dirty="0">
                <a:solidFill>
                  <a:srgbClr val="FFFFFF"/>
                </a:solidFill>
                <a:latin typeface="+mj-lt"/>
                <a:ea typeface="+mj-ea"/>
                <a:cs typeface="+mj-cs"/>
              </a:rPr>
            </a:br>
            <a:endParaRPr lang="en-US" sz="3100" kern="1200" dirty="0">
              <a:solidFill>
                <a:srgbClr val="FFFFFF"/>
              </a:solidFill>
              <a:latin typeface="+mj-lt"/>
              <a:ea typeface="+mj-ea"/>
              <a:cs typeface="+mj-cs"/>
            </a:endParaRPr>
          </a:p>
        </p:txBody>
      </p:sp>
      <p:sp>
        <p:nvSpPr>
          <p:cNvPr id="3" name="Turinio vietos rezervavimo ženklas 2">
            <a:extLst>
              <a:ext uri="{FF2B5EF4-FFF2-40B4-BE49-F238E27FC236}">
                <a16:creationId xmlns:a16="http://schemas.microsoft.com/office/drawing/2014/main" id="{714FAF49-A779-0378-E4BF-00AC44B50327}"/>
              </a:ext>
            </a:extLst>
          </p:cNvPr>
          <p:cNvSpPr>
            <a:spLocks noGrp="1"/>
          </p:cNvSpPr>
          <p:nvPr>
            <p:ph idx="1"/>
          </p:nvPr>
        </p:nvSpPr>
        <p:spPr>
          <a:xfrm>
            <a:off x="4286978" y="2009042"/>
            <a:ext cx="3099244" cy="2839915"/>
          </a:xfrm>
        </p:spPr>
        <p:txBody>
          <a:bodyPr vert="horz" lIns="91440" tIns="45720" rIns="91440" bIns="45720" rtlCol="0">
            <a:normAutofit/>
          </a:bodyPr>
          <a:lstStyle/>
          <a:p>
            <a:pPr marL="6172200">
              <a:lnSpc>
                <a:spcPct val="100000"/>
              </a:lnSpc>
            </a:pPr>
            <a:endParaRPr lang="en-US" sz="2000" dirty="0">
              <a:effectLst/>
            </a:endParaRPr>
          </a:p>
          <a:p>
            <a:pPr marL="0" indent="0">
              <a:lnSpc>
                <a:spcPct val="100000"/>
              </a:lnSpc>
              <a:spcAft>
                <a:spcPts val="600"/>
              </a:spcAft>
              <a:buNone/>
            </a:pPr>
            <a:r>
              <a:rPr lang="en-US" sz="2000" b="1" dirty="0"/>
              <a:t>PATVIRTINTA</a:t>
            </a:r>
            <a:r>
              <a:rPr lang="lt-LT" sz="2000" b="1" dirty="0"/>
              <a:t>S</a:t>
            </a:r>
            <a:endParaRPr lang="en-US" sz="2000" b="1" dirty="0"/>
          </a:p>
          <a:p>
            <a:pPr marL="0" indent="0">
              <a:lnSpc>
                <a:spcPct val="100000"/>
              </a:lnSpc>
              <a:spcAft>
                <a:spcPts val="600"/>
              </a:spcAft>
              <a:buNone/>
            </a:pPr>
            <a:r>
              <a:rPr lang="en-US" sz="2000" dirty="0" err="1"/>
              <a:t>Marijampolės</a:t>
            </a:r>
            <a:r>
              <a:rPr lang="en-US" sz="2000" dirty="0"/>
              <a:t> </a:t>
            </a:r>
            <a:r>
              <a:rPr lang="en-US" sz="2000" dirty="0" err="1"/>
              <a:t>savivaldybės</a:t>
            </a:r>
            <a:r>
              <a:rPr lang="en-US" sz="2000" dirty="0"/>
              <a:t> </a:t>
            </a:r>
            <a:r>
              <a:rPr lang="en-US" sz="2000" dirty="0" err="1"/>
              <a:t>administracijos</a:t>
            </a:r>
            <a:r>
              <a:rPr lang="lt-LT" sz="2000" dirty="0"/>
              <a:t> </a:t>
            </a:r>
            <a:r>
              <a:rPr lang="en-US" sz="2000" dirty="0" err="1"/>
              <a:t>direktoriaus</a:t>
            </a:r>
            <a:r>
              <a:rPr lang="en-US" sz="2000" dirty="0"/>
              <a:t> 2022 m. </a:t>
            </a:r>
            <a:r>
              <a:rPr lang="en-US" sz="2000" dirty="0" err="1"/>
              <a:t>gegužės</a:t>
            </a:r>
            <a:r>
              <a:rPr lang="lt-LT" sz="2000" dirty="0"/>
              <a:t> </a:t>
            </a:r>
            <a:r>
              <a:rPr lang="en-US" sz="2000" dirty="0"/>
              <a:t>3 d.</a:t>
            </a:r>
            <a:r>
              <a:rPr lang="lt-LT" sz="2000" dirty="0"/>
              <a:t> </a:t>
            </a:r>
            <a:r>
              <a:rPr lang="en-US" sz="2000" dirty="0" err="1"/>
              <a:t>įsakymu</a:t>
            </a:r>
            <a:r>
              <a:rPr lang="en-US" sz="2000" dirty="0"/>
              <a:t> Nr. DV-713</a:t>
            </a:r>
            <a:endParaRPr lang="en-US" sz="2000" dirty="0">
              <a:effectLst/>
            </a:endParaRPr>
          </a:p>
          <a:p>
            <a:pPr marL="0">
              <a:lnSpc>
                <a:spcPct val="100000"/>
              </a:lnSpc>
            </a:pPr>
            <a:endParaRPr lang="en-US" sz="2000" dirty="0"/>
          </a:p>
        </p:txBody>
      </p:sp>
      <p:cxnSp>
        <p:nvCxnSpPr>
          <p:cNvPr id="28" name="Straight Connector 2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Pavadinimas 1">
            <a:extLst>
              <a:ext uri="{FF2B5EF4-FFF2-40B4-BE49-F238E27FC236}">
                <a16:creationId xmlns:a16="http://schemas.microsoft.com/office/drawing/2014/main" id="{72F4B9FA-D8D0-6D05-2F7F-23460C5D6E35}"/>
              </a:ext>
            </a:extLst>
          </p:cNvPr>
          <p:cNvSpPr txBox="1">
            <a:spLocks/>
          </p:cNvSpPr>
          <p:nvPr/>
        </p:nvSpPr>
        <p:spPr>
          <a:xfrm>
            <a:off x="8247359" y="674704"/>
            <a:ext cx="3837511" cy="5434922"/>
          </a:xfrm>
          <a:prstGeom prst="rect">
            <a:avLst/>
          </a:prstGeom>
        </p:spPr>
        <p:txBody>
          <a:bodyPr vert="horz" lIns="91440" tIns="45720" rIns="91440" bIns="45720" rtlCol="0">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br>
              <a:rPr kumimoji="0" lang="en-US" sz="2000" b="0" i="0" u="none" strike="noStrike" kern="1200" cap="none" spc="0" normalizeH="0" baseline="0" noProof="0" dirty="0">
                <a:ln>
                  <a:noFill/>
                </a:ln>
                <a:solidFill>
                  <a:prstClr val="white"/>
                </a:solidFill>
                <a:effectLst/>
                <a:uLnTx/>
                <a:uFillTx/>
                <a:latin typeface="Calibri" panose="020F0502020204030204"/>
                <a:ea typeface="+mj-ea"/>
                <a:cs typeface="+mj-cs"/>
              </a:rPr>
            </a:br>
            <a:r>
              <a:rPr kumimoji="0" lang="en-US" sz="3500" b="1" i="0" u="none" strike="noStrike" kern="1200" cap="none" spc="0" normalizeH="0" baseline="0" noProof="0" dirty="0" err="1">
                <a:ln>
                  <a:noFill/>
                </a:ln>
                <a:solidFill>
                  <a:prstClr val="white"/>
                </a:solidFill>
                <a:effectLst/>
                <a:highlight>
                  <a:srgbClr val="008000"/>
                </a:highlight>
                <a:uLnTx/>
                <a:uFillTx/>
                <a:latin typeface="Calibri Light" panose="020F0302020204030204"/>
                <a:ea typeface="+mj-ea"/>
                <a:cs typeface="+mj-cs"/>
              </a:rPr>
              <a:t>Tikslas</a:t>
            </a:r>
            <a:r>
              <a:rPr kumimoji="0" lang="en-US" sz="3500" b="1" i="0" u="none" strike="noStrike" kern="1200" cap="none" spc="0" normalizeH="0" baseline="0" noProof="0" dirty="0">
                <a:ln>
                  <a:noFill/>
                </a:ln>
                <a:solidFill>
                  <a:prstClr val="white"/>
                </a:solidFill>
                <a:effectLst/>
                <a:uLnTx/>
                <a:uFillTx/>
                <a:latin typeface="Calibri Light" panose="020F0302020204030204"/>
                <a:ea typeface="+mj-ea"/>
                <a:cs typeface="+mj-cs"/>
              </a:rPr>
              <a:t> –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pasiruošti</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sėkmingam</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ugdymo</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turinio</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atnaujinimo</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toliau</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 UTA)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įgyvendinimui</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Marijampolės</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r>
              <a:rPr kumimoji="0" lang="en-US" sz="3500" b="0" i="0" u="none" strike="noStrike" kern="1200" cap="none" spc="0" normalizeH="0" baseline="0" noProof="0" dirty="0" err="1">
                <a:ln>
                  <a:noFill/>
                </a:ln>
                <a:solidFill>
                  <a:prstClr val="white"/>
                </a:solidFill>
                <a:effectLst/>
                <a:uLnTx/>
                <a:uFillTx/>
                <a:latin typeface="Calibri Light" panose="020F0302020204030204"/>
                <a:ea typeface="+mj-ea"/>
                <a:cs typeface="+mj-cs"/>
              </a:rPr>
              <a:t>savivaldybėje</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 </a:t>
            </a:r>
            <a:endParaRPr kumimoji="0" lang="lt-LT" sz="3500" b="0" i="0" u="none" strike="noStrike" kern="1200" cap="none" spc="0" normalizeH="0" baseline="0" noProof="0" dirty="0">
              <a:ln>
                <a:noFill/>
              </a:ln>
              <a:solidFill>
                <a:prstClr val="white"/>
              </a:solidFill>
              <a:effectLst/>
              <a:uLnTx/>
              <a:uFillTx/>
              <a:latin typeface="Calibri Light" panose="020F0302020204030204"/>
              <a:ea typeface="+mj-ea"/>
              <a:cs typeface="+mj-cs"/>
            </a:endParaRP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lt-LT" sz="3500" b="1" i="0" u="none" strike="noStrike" kern="1200" cap="none" spc="0" normalizeH="0" baseline="0" noProof="0" dirty="0">
              <a:ln>
                <a:noFill/>
              </a:ln>
              <a:solidFill>
                <a:prstClr val="white"/>
              </a:solidFill>
              <a:effectLst/>
              <a:uLnTx/>
              <a:uFillTx/>
              <a:latin typeface="Calibri Light" panose="020F0302020204030204"/>
              <a:ea typeface="+mj-ea"/>
              <a:cs typeface="+mj-cs"/>
            </a:endParaRP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500" b="1" i="0" u="none" strike="noStrike" kern="1200" cap="none" spc="0" normalizeH="0" baseline="0" noProof="0" dirty="0">
                <a:ln>
                  <a:noFill/>
                </a:ln>
                <a:solidFill>
                  <a:prstClr val="white"/>
                </a:solidFill>
                <a:effectLst/>
                <a:highlight>
                  <a:srgbClr val="008000"/>
                </a:highlight>
                <a:uLnTx/>
                <a:uFillTx/>
                <a:latin typeface="Calibri Light" panose="020F0302020204030204"/>
                <a:ea typeface="+mj-ea"/>
                <a:cs typeface="+mj-cs"/>
              </a:rPr>
              <a:t>Įgyvendinimo </a:t>
            </a:r>
            <a:r>
              <a:rPr kumimoji="0" lang="en-US" sz="3500" b="1" i="0" u="none" strike="noStrike" kern="1200" cap="none" spc="0" normalizeH="0" baseline="0" noProof="0" dirty="0" err="1">
                <a:ln>
                  <a:noFill/>
                </a:ln>
                <a:solidFill>
                  <a:prstClr val="white"/>
                </a:solidFill>
                <a:effectLst/>
                <a:highlight>
                  <a:srgbClr val="008000"/>
                </a:highlight>
                <a:uLnTx/>
                <a:uFillTx/>
                <a:latin typeface="Calibri Light" panose="020F0302020204030204"/>
                <a:ea typeface="+mj-ea"/>
                <a:cs typeface="+mj-cs"/>
              </a:rPr>
              <a:t>laikotarpis</a:t>
            </a:r>
            <a:r>
              <a:rPr kumimoji="0" lang="en-US" sz="3500" b="1" i="0" u="none" strike="noStrike" kern="1200" cap="none" spc="0" normalizeH="0" baseline="0" noProof="0" dirty="0">
                <a:ln>
                  <a:noFill/>
                </a:ln>
                <a:solidFill>
                  <a:prstClr val="white"/>
                </a:solidFill>
                <a:effectLst/>
                <a:highlight>
                  <a:srgbClr val="008000"/>
                </a:highlight>
                <a:uLnTx/>
                <a:uFillTx/>
                <a:latin typeface="Calibri Light" panose="020F0302020204030204"/>
                <a:ea typeface="+mj-ea"/>
                <a:cs typeface="+mj-cs"/>
              </a:rPr>
              <a:t> </a:t>
            </a:r>
            <a:endParaRPr kumimoji="0" lang="lt-LT" sz="3500" b="1" i="0" u="none" strike="noStrike" kern="1200" cap="none" spc="0" normalizeH="0" baseline="0" noProof="0" dirty="0">
              <a:ln>
                <a:noFill/>
              </a:ln>
              <a:solidFill>
                <a:prstClr val="white"/>
              </a:solidFill>
              <a:effectLst/>
              <a:highlight>
                <a:srgbClr val="008000"/>
              </a:highlight>
              <a:uLnTx/>
              <a:uFillTx/>
              <a:latin typeface="Calibri Light" panose="020F0302020204030204"/>
              <a:ea typeface="+mj-ea"/>
              <a:cs typeface="+mj-cs"/>
            </a:endParaRP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2022</a:t>
            </a:r>
            <a:r>
              <a:rPr kumimoji="0" lang="lt-LT" sz="3500" b="0" i="0" u="none" strike="noStrike" kern="1200" cap="none" spc="0" normalizeH="0" baseline="0" noProof="0" dirty="0">
                <a:ln>
                  <a:noFill/>
                </a:ln>
                <a:solidFill>
                  <a:prstClr val="white"/>
                </a:solidFill>
                <a:effectLst/>
                <a:uLnTx/>
                <a:uFillTx/>
                <a:latin typeface="Calibri Light" panose="020F0302020204030204"/>
                <a:ea typeface="+mj-ea"/>
                <a:cs typeface="+mj-cs"/>
              </a:rPr>
              <a:t>-</a:t>
            </a:r>
            <a:r>
              <a:rPr kumimoji="0" lang="en-US" sz="3500" b="0" i="0" u="none" strike="noStrike" kern="1200" cap="none" spc="0" normalizeH="0" baseline="0" noProof="0" dirty="0">
                <a:ln>
                  <a:noFill/>
                </a:ln>
                <a:solidFill>
                  <a:prstClr val="white"/>
                </a:solidFill>
                <a:effectLst/>
                <a:uLnTx/>
                <a:uFillTx/>
                <a:latin typeface="Calibri Light" panose="020F0302020204030204"/>
                <a:ea typeface="+mj-ea"/>
                <a:cs typeface="+mj-cs"/>
              </a:rPr>
              <a:t>2023 m. m. </a:t>
            </a: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Light" panose="020F0302020204030204"/>
              <a:ea typeface="+mj-ea"/>
              <a:cs typeface="+mj-cs"/>
            </a:endParaRP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sp>
        <p:nvSpPr>
          <p:cNvPr id="20" name="Pavadinimas 1">
            <a:extLst>
              <a:ext uri="{FF2B5EF4-FFF2-40B4-BE49-F238E27FC236}">
                <a16:creationId xmlns:a16="http://schemas.microsoft.com/office/drawing/2014/main" id="{ACED962D-A5D0-11CC-5456-5155E48074B9}"/>
              </a:ext>
            </a:extLst>
          </p:cNvPr>
          <p:cNvSpPr txBox="1">
            <a:spLocks/>
          </p:cNvSpPr>
          <p:nvPr/>
        </p:nvSpPr>
        <p:spPr>
          <a:xfrm>
            <a:off x="6000619" y="315448"/>
            <a:ext cx="5340605" cy="11461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br>
              <a:rPr kumimoji="0" lang="lt-LT" sz="1800" b="0"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j-cs"/>
              </a:rPr>
            </a:br>
            <a:endParaRPr kumimoji="0" lang="lt-LT" sz="1800" b="0" i="0" u="none" strike="noStrike" kern="1200" cap="none" spc="0" normalizeH="0" baseline="0" noProof="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12395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Pavadinimas 1">
            <a:extLst>
              <a:ext uri="{FF2B5EF4-FFF2-40B4-BE49-F238E27FC236}">
                <a16:creationId xmlns:a16="http://schemas.microsoft.com/office/drawing/2014/main" id="{F02EBBE3-30C8-36F9-47D1-F84BAFF8212B}"/>
              </a:ext>
            </a:extLst>
          </p:cNvPr>
          <p:cNvSpPr>
            <a:spLocks noGrp="1"/>
          </p:cNvSpPr>
          <p:nvPr>
            <p:ph type="title"/>
          </p:nvPr>
        </p:nvSpPr>
        <p:spPr>
          <a:xfrm>
            <a:off x="390618" y="365126"/>
            <a:ext cx="5388746" cy="1002036"/>
          </a:xfrm>
          <a:solidFill>
            <a:schemeClr val="accent6">
              <a:lumMod val="75000"/>
            </a:schemeClr>
          </a:solidFill>
        </p:spPr>
        <p:txBody>
          <a:bodyPr>
            <a:normAutofit/>
          </a:bodyPr>
          <a:lstStyle/>
          <a:p>
            <a:r>
              <a:rPr lang="lt-LT" sz="3200" b="1" dirty="0">
                <a:effectLst/>
                <a:latin typeface="Times New Roman" panose="02020603050405020304" pitchFamily="18" charset="0"/>
                <a:ea typeface="Times New Roman" panose="02020603050405020304" pitchFamily="18" charset="0"/>
              </a:rPr>
              <a:t>1 uždavinys. </a:t>
            </a:r>
            <a:br>
              <a:rPr lang="lt-LT" sz="3200" b="1" dirty="0">
                <a:effectLst/>
                <a:latin typeface="Times New Roman" panose="02020603050405020304" pitchFamily="18" charset="0"/>
                <a:ea typeface="Times New Roman" panose="02020603050405020304" pitchFamily="18" charset="0"/>
              </a:rPr>
            </a:br>
            <a:r>
              <a:rPr lang="lt-LT" sz="3200" b="1" dirty="0">
                <a:effectLst/>
                <a:latin typeface="Times New Roman" panose="02020603050405020304" pitchFamily="18" charset="0"/>
                <a:ea typeface="Times New Roman" panose="02020603050405020304" pitchFamily="18" charset="0"/>
              </a:rPr>
              <a:t>Atlikti situacijos įsivertinimą</a:t>
            </a:r>
            <a:endParaRPr lang="lt-LT" sz="3200" dirty="0"/>
          </a:p>
        </p:txBody>
      </p:sp>
      <p:graphicFrame>
        <p:nvGraphicFramePr>
          <p:cNvPr id="5" name="Turinio vietos rezervavimo ženklas 4">
            <a:extLst>
              <a:ext uri="{FF2B5EF4-FFF2-40B4-BE49-F238E27FC236}">
                <a16:creationId xmlns:a16="http://schemas.microsoft.com/office/drawing/2014/main" id="{A7DD0821-239D-7128-B574-0491687405B5}"/>
              </a:ext>
            </a:extLst>
          </p:cNvPr>
          <p:cNvGraphicFramePr>
            <a:graphicFrameLocks noGrp="1"/>
          </p:cNvGraphicFramePr>
          <p:nvPr>
            <p:ph idx="1"/>
          </p:nvPr>
        </p:nvGraphicFramePr>
        <p:xfrm>
          <a:off x="390618" y="1946034"/>
          <a:ext cx="11283518" cy="3692489"/>
        </p:xfrm>
        <a:graphic>
          <a:graphicData uri="http://schemas.openxmlformats.org/drawingml/2006/table">
            <a:tbl>
              <a:tblPr firstRow="1" firstCol="1" bandRow="1">
                <a:tableStyleId>{8799B23B-EC83-4686-B30A-512413B5E67A}</a:tableStyleId>
              </a:tblPr>
              <a:tblGrid>
                <a:gridCol w="5060271">
                  <a:extLst>
                    <a:ext uri="{9D8B030D-6E8A-4147-A177-3AD203B41FA5}">
                      <a16:colId xmlns:a16="http://schemas.microsoft.com/office/drawing/2014/main" val="1442512254"/>
                    </a:ext>
                  </a:extLst>
                </a:gridCol>
                <a:gridCol w="6223247">
                  <a:extLst>
                    <a:ext uri="{9D8B030D-6E8A-4147-A177-3AD203B41FA5}">
                      <a16:colId xmlns:a16="http://schemas.microsoft.com/office/drawing/2014/main" val="1839598378"/>
                    </a:ext>
                  </a:extLst>
                </a:gridCol>
              </a:tblGrid>
              <a:tr h="1815760">
                <a:tc rowSpan="2">
                  <a:txBody>
                    <a:bodyPr/>
                    <a:lstStyle/>
                    <a:p>
                      <a:pPr algn="just">
                        <a:spcAft>
                          <a:spcPts val="1200"/>
                        </a:spcAft>
                      </a:pPr>
                      <a:r>
                        <a:rPr lang="lt-LT" sz="3200" b="1" u="sng" dirty="0">
                          <a:solidFill>
                            <a:schemeClr val="accent4">
                              <a:lumMod val="60000"/>
                              <a:lumOff val="40000"/>
                            </a:schemeClr>
                          </a:solidFill>
                          <a:effectLst/>
                        </a:rPr>
                        <a:t>Situacijos analizė</a:t>
                      </a:r>
                      <a:r>
                        <a:rPr lang="lt-LT" sz="3200" b="0" dirty="0">
                          <a:effectLst/>
                        </a:rPr>
                        <a:t>, kaip Marijampolės savivaldybės bendrojo ugdymo mokyklos pasirengusios atnaujintų bendrųjų programų diegimui</a:t>
                      </a:r>
                      <a:endParaRPr lang="lt-LT" sz="3200" b="0" dirty="0">
                        <a:effectLst/>
                        <a:latin typeface="Times New Roman" panose="02020603050405020304" pitchFamily="18" charset="0"/>
                        <a:ea typeface="Times New Roman" panose="02020603050405020304" pitchFamily="18" charset="0"/>
                      </a:endParaRPr>
                    </a:p>
                  </a:txBody>
                  <a:tcPr marL="83774" marR="83774" marT="0" marB="0"/>
                </a:tc>
                <a:tc>
                  <a:txBody>
                    <a:bodyPr/>
                    <a:lstStyle/>
                    <a:p>
                      <a:pPr algn="just"/>
                      <a:r>
                        <a:rPr lang="lt-LT" sz="2000" b="0" dirty="0">
                          <a:effectLst/>
                        </a:rPr>
                        <a:t>Marijampolės savivaldybės bendrojo ugdymo mokyklų tyrimo duomenys atskleis mokytojų požiūrį į atnaujinamą ugdymo turinį, bendrąsias kompetencijas ir ugdymo programas, išaiškės mokytojų mokymo(</a:t>
                      </a:r>
                      <a:r>
                        <a:rPr lang="lt-LT" sz="2000" b="0" dirty="0" err="1">
                          <a:effectLst/>
                        </a:rPr>
                        <a:t>si</a:t>
                      </a:r>
                      <a:r>
                        <a:rPr lang="lt-LT" sz="2000" b="0" dirty="0">
                          <a:effectLst/>
                        </a:rPr>
                        <a:t>) poreikis. Tyrimas padės įgyvendinti veiksmų plano uždavinius. </a:t>
                      </a:r>
                      <a:r>
                        <a:rPr lang="lt-LT" sz="2000" b="1" u="sng" dirty="0">
                          <a:solidFill>
                            <a:schemeClr val="accent4">
                              <a:lumMod val="60000"/>
                              <a:lumOff val="40000"/>
                            </a:schemeClr>
                          </a:solidFill>
                          <a:effectLst/>
                        </a:rPr>
                        <a:t>Atlikta išteklių ir galimybių analizė</a:t>
                      </a:r>
                      <a:r>
                        <a:rPr lang="lt-LT" sz="2000" b="0" u="sng" dirty="0">
                          <a:effectLst/>
                        </a:rPr>
                        <a:t> </a:t>
                      </a:r>
                      <a:r>
                        <a:rPr lang="lt-LT" sz="2000" b="0" dirty="0">
                          <a:effectLst/>
                        </a:rPr>
                        <a:t>padės priimti strateginius susitarimus, reikalingus pasirengti darbui su atnaujintu ugdymo turiniu.</a:t>
                      </a:r>
                      <a:endParaRPr lang="lt-LT" sz="2000" b="0" dirty="0">
                        <a:effectLst/>
                        <a:latin typeface="Times New Roman" panose="02020603050405020304" pitchFamily="18" charset="0"/>
                        <a:ea typeface="Times New Roman" panose="02020603050405020304" pitchFamily="18" charset="0"/>
                      </a:endParaRPr>
                    </a:p>
                  </a:txBody>
                  <a:tcPr marL="83774" marR="83774" marT="0" marB="0"/>
                </a:tc>
                <a:extLst>
                  <a:ext uri="{0D108BD9-81ED-4DB2-BD59-A6C34878D82A}">
                    <a16:rowId xmlns:a16="http://schemas.microsoft.com/office/drawing/2014/main" val="1756945124"/>
                  </a:ext>
                </a:extLst>
              </a:tr>
              <a:tr h="1254089">
                <a:tc vMerge="1">
                  <a:txBody>
                    <a:bodyPr/>
                    <a:lstStyle/>
                    <a:p>
                      <a:pPr algn="just">
                        <a:spcAft>
                          <a:spcPts val="1200"/>
                        </a:spcAft>
                      </a:pPr>
                      <a:endParaRPr lang="lt-LT" sz="1500" dirty="0">
                        <a:effectLst/>
                        <a:latin typeface="Times New Roman" panose="02020603050405020304" pitchFamily="18" charset="0"/>
                        <a:ea typeface="Times New Roman" panose="02020603050405020304" pitchFamily="18" charset="0"/>
                      </a:endParaRPr>
                    </a:p>
                  </a:txBody>
                  <a:tcPr marL="83774" marR="83774" marT="0" marB="0"/>
                </a:tc>
                <a:tc>
                  <a:txBody>
                    <a:bodyPr/>
                    <a:lstStyle/>
                    <a:p>
                      <a:pPr algn="just"/>
                      <a:r>
                        <a:rPr lang="lt-LT" sz="2000" dirty="0">
                          <a:effectLst/>
                        </a:rPr>
                        <a:t>Kiekviena mokykla </a:t>
                      </a:r>
                      <a:r>
                        <a:rPr lang="lt-LT" sz="2000" b="1" u="sng" dirty="0">
                          <a:solidFill>
                            <a:schemeClr val="accent4">
                              <a:lumMod val="60000"/>
                              <a:lumOff val="40000"/>
                            </a:schemeClr>
                          </a:solidFill>
                          <a:effectLst/>
                        </a:rPr>
                        <a:t>išsiaiškina mokyklos pasirengimo diegti UTA stipriąsias ir tobulintinas sritis</a:t>
                      </a:r>
                      <a:r>
                        <a:rPr lang="lt-LT" sz="2000" dirty="0">
                          <a:effectLst/>
                        </a:rPr>
                        <a:t>, mokytojų mokymosi poreikį bei </a:t>
                      </a:r>
                      <a:r>
                        <a:rPr lang="lt-LT" sz="2000" u="sng" dirty="0">
                          <a:solidFill>
                            <a:schemeClr val="accent4">
                              <a:lumMod val="60000"/>
                              <a:lumOff val="40000"/>
                            </a:schemeClr>
                          </a:solidFill>
                          <a:effectLst/>
                        </a:rPr>
                        <a:t>pateikia rekomendacijas rengiant mokyklos strateginį ir metinį veiklos planus</a:t>
                      </a:r>
                      <a:r>
                        <a:rPr lang="lt-LT" sz="2000" dirty="0">
                          <a:effectLst/>
                        </a:rPr>
                        <a:t>.</a:t>
                      </a:r>
                      <a:endParaRPr lang="lt-LT" sz="2000" dirty="0">
                        <a:effectLst/>
                        <a:latin typeface="Times New Roman" panose="02020603050405020304" pitchFamily="18" charset="0"/>
                        <a:ea typeface="Times New Roman" panose="02020603050405020304" pitchFamily="18" charset="0"/>
                      </a:endParaRPr>
                    </a:p>
                  </a:txBody>
                  <a:tcPr marL="83774" marR="83774" marT="0" marB="0"/>
                </a:tc>
                <a:extLst>
                  <a:ext uri="{0D108BD9-81ED-4DB2-BD59-A6C34878D82A}">
                    <a16:rowId xmlns:a16="http://schemas.microsoft.com/office/drawing/2014/main" val="1563568527"/>
                  </a:ext>
                </a:extLst>
              </a:tr>
            </a:tbl>
          </a:graphicData>
        </a:graphic>
      </p:graphicFrame>
    </p:spTree>
    <p:extLst>
      <p:ext uri="{BB962C8B-B14F-4D97-AF65-F5344CB8AC3E}">
        <p14:creationId xmlns:p14="http://schemas.microsoft.com/office/powerpoint/2010/main" val="118959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Pavadinimas 1">
            <a:extLst>
              <a:ext uri="{FF2B5EF4-FFF2-40B4-BE49-F238E27FC236}">
                <a16:creationId xmlns:a16="http://schemas.microsoft.com/office/drawing/2014/main" id="{7EBCAD87-F5B9-9D42-8E36-CA43B69D7EA4}"/>
              </a:ext>
            </a:extLst>
          </p:cNvPr>
          <p:cNvSpPr>
            <a:spLocks noGrp="1"/>
          </p:cNvSpPr>
          <p:nvPr>
            <p:ph type="title"/>
          </p:nvPr>
        </p:nvSpPr>
        <p:spPr>
          <a:xfrm>
            <a:off x="2311147" y="194553"/>
            <a:ext cx="7569706" cy="992221"/>
          </a:xfrm>
        </p:spPr>
        <p:txBody>
          <a:bodyPr anchor="ctr">
            <a:normAutofit/>
          </a:bodyPr>
          <a:lstStyle/>
          <a:p>
            <a:pPr algn="ctr"/>
            <a:r>
              <a:rPr lang="lt-LT" b="1" dirty="0"/>
              <a:t>Apklausos anotacija</a:t>
            </a:r>
          </a:p>
        </p:txBody>
      </p:sp>
      <p:sp>
        <p:nvSpPr>
          <p:cNvPr id="3" name="Turinio vietos rezervavimo ženklas 2">
            <a:extLst>
              <a:ext uri="{FF2B5EF4-FFF2-40B4-BE49-F238E27FC236}">
                <a16:creationId xmlns:a16="http://schemas.microsoft.com/office/drawing/2014/main" id="{6808A53A-F9CD-3BED-DBB7-BA532A9D948E}"/>
              </a:ext>
            </a:extLst>
          </p:cNvPr>
          <p:cNvSpPr>
            <a:spLocks noGrp="1"/>
          </p:cNvSpPr>
          <p:nvPr>
            <p:ph idx="1"/>
          </p:nvPr>
        </p:nvSpPr>
        <p:spPr>
          <a:xfrm>
            <a:off x="1585609" y="1186774"/>
            <a:ext cx="9231547" cy="4024884"/>
          </a:xfrm>
        </p:spPr>
        <p:txBody>
          <a:bodyPr vert="horz" lIns="91440" tIns="45720" rIns="91440" bIns="45720" rtlCol="0" anchor="t">
            <a:noAutofit/>
          </a:bodyPr>
          <a:lstStyle/>
          <a:p>
            <a:pPr indent="0">
              <a:buNone/>
            </a:pPr>
            <a:r>
              <a:rPr lang="lt-LT" sz="2000" b="1" dirty="0">
                <a:effectLst/>
                <a:latin typeface="Times New Roman"/>
                <a:ea typeface="Times New Roman" panose="02020603050405020304" pitchFamily="18" charset="0"/>
                <a:cs typeface="Times New Roman"/>
              </a:rPr>
              <a:t>Uždavinys: </a:t>
            </a:r>
            <a:r>
              <a:rPr lang="lt-LT" sz="2000" b="1" dirty="0">
                <a:solidFill>
                  <a:srgbClr val="92D050"/>
                </a:solidFill>
                <a:latin typeface="Times New Roman"/>
                <a:ea typeface="Times New Roman" panose="02020603050405020304" pitchFamily="18" charset="0"/>
                <a:cs typeface="Times New Roman"/>
              </a:rPr>
              <a:t>a</a:t>
            </a:r>
            <a:r>
              <a:rPr lang="lt-LT" sz="2000" b="1" dirty="0">
                <a:solidFill>
                  <a:srgbClr val="92D050"/>
                </a:solidFill>
                <a:effectLst/>
                <a:latin typeface="Times New Roman"/>
                <a:ea typeface="Times New Roman" panose="02020603050405020304" pitchFamily="18" charset="0"/>
                <a:cs typeface="Times New Roman"/>
              </a:rPr>
              <a:t>tlikti situacijos įsivertinimą</a:t>
            </a:r>
            <a:r>
              <a:rPr lang="lt-LT" sz="2000" dirty="0">
                <a:solidFill>
                  <a:srgbClr val="92D050"/>
                </a:solidFill>
                <a:effectLst/>
                <a:latin typeface="Times New Roman"/>
                <a:ea typeface="Times New Roman" panose="02020603050405020304" pitchFamily="18" charset="0"/>
                <a:cs typeface="Times New Roman"/>
              </a:rPr>
              <a:t> </a:t>
            </a:r>
            <a:r>
              <a:rPr lang="lt-LT" sz="2000" dirty="0">
                <a:effectLst/>
                <a:latin typeface="Times New Roman"/>
                <a:ea typeface="Times New Roman" panose="02020603050405020304" pitchFamily="18" charset="0"/>
                <a:cs typeface="Times New Roman"/>
              </a:rPr>
              <a:t>Marijampolės savivaldybės bendrojo ugdymo (toliau BU) mokyklose.</a:t>
            </a:r>
          </a:p>
          <a:p>
            <a:pPr indent="0">
              <a:buNone/>
            </a:pPr>
            <a:r>
              <a:rPr lang="lt-LT" sz="2000" b="1" dirty="0">
                <a:effectLst/>
                <a:latin typeface="Times New Roman"/>
                <a:ea typeface="Times New Roman" panose="02020603050405020304" pitchFamily="18" charset="0"/>
                <a:cs typeface="Times New Roman"/>
              </a:rPr>
              <a:t>Priemonė:</a:t>
            </a:r>
            <a:r>
              <a:rPr lang="lt-LT" sz="2000" b="1" dirty="0">
                <a:latin typeface="Times New Roman"/>
                <a:ea typeface="Times New Roman" panose="02020603050405020304" pitchFamily="18" charset="0"/>
                <a:cs typeface="Times New Roman"/>
              </a:rPr>
              <a:t> s</a:t>
            </a:r>
            <a:r>
              <a:rPr lang="lt-LT" sz="2000" dirty="0">
                <a:effectLst/>
                <a:latin typeface="Times New Roman"/>
                <a:ea typeface="Times New Roman" panose="02020603050405020304" pitchFamily="18" charset="0"/>
                <a:cs typeface="Times New Roman"/>
              </a:rPr>
              <a:t>ituacijos analizė, </a:t>
            </a:r>
            <a:r>
              <a:rPr lang="lt-LT" sz="2000" b="1" dirty="0">
                <a:solidFill>
                  <a:srgbClr val="92D050"/>
                </a:solidFill>
                <a:effectLst/>
                <a:latin typeface="Times New Roman"/>
                <a:ea typeface="Times New Roman" panose="02020603050405020304" pitchFamily="18" charset="0"/>
                <a:cs typeface="Times New Roman"/>
              </a:rPr>
              <a:t>kaip BU mokyklos pasirengusios atnaujintų bendrųjų programų (toliau – UTA) diegimui</a:t>
            </a:r>
            <a:r>
              <a:rPr lang="lt-LT" sz="2000" b="1" dirty="0">
                <a:effectLst/>
                <a:latin typeface="Times New Roman"/>
                <a:ea typeface="Times New Roman" panose="02020603050405020304" pitchFamily="18" charset="0"/>
                <a:cs typeface="Times New Roman"/>
              </a:rPr>
              <a:t>.</a:t>
            </a:r>
          </a:p>
          <a:p>
            <a:pPr indent="0">
              <a:buNone/>
            </a:pPr>
            <a:r>
              <a:rPr lang="lt-LT" sz="2000" b="1" dirty="0">
                <a:effectLst/>
                <a:latin typeface="Times New Roman"/>
                <a:ea typeface="Times New Roman" panose="02020603050405020304" pitchFamily="18" charset="0"/>
                <a:cs typeface="Times New Roman"/>
              </a:rPr>
              <a:t>Laukiamas rezultatas: </a:t>
            </a:r>
            <a:r>
              <a:rPr lang="lt-LT" sz="2000" dirty="0">
                <a:effectLst/>
                <a:latin typeface="Times New Roman"/>
                <a:ea typeface="Times New Roman" panose="02020603050405020304" pitchFamily="18" charset="0"/>
                <a:cs typeface="Times New Roman"/>
              </a:rPr>
              <a:t>BU mokyklų tyrimo duomenys </a:t>
            </a:r>
            <a:r>
              <a:rPr lang="lt-LT" sz="2000" b="1" dirty="0">
                <a:solidFill>
                  <a:srgbClr val="92D050"/>
                </a:solidFill>
                <a:effectLst/>
                <a:latin typeface="Times New Roman"/>
                <a:ea typeface="Times New Roman" panose="02020603050405020304" pitchFamily="18" charset="0"/>
                <a:cs typeface="Times New Roman"/>
              </a:rPr>
              <a:t>atskleis mokytojų požiūrį į atnaujinamą ugdymo turinį</a:t>
            </a:r>
            <a:r>
              <a:rPr lang="lt-LT" sz="2000" b="1" dirty="0">
                <a:effectLst/>
                <a:latin typeface="Times New Roman"/>
                <a:ea typeface="Times New Roman" panose="02020603050405020304" pitchFamily="18" charset="0"/>
                <a:cs typeface="Times New Roman"/>
              </a:rPr>
              <a:t>, </a:t>
            </a:r>
            <a:r>
              <a:rPr lang="lt-LT" sz="2000" dirty="0">
                <a:effectLst/>
                <a:latin typeface="Times New Roman"/>
                <a:ea typeface="Times New Roman" panose="02020603050405020304" pitchFamily="18" charset="0"/>
                <a:cs typeface="Times New Roman"/>
              </a:rPr>
              <a:t>bendrąsias kompetencijas ir ugdymo programas, išaiškės mokytojų mokymo(</a:t>
            </a:r>
            <a:r>
              <a:rPr lang="lt-LT" sz="2000" dirty="0" err="1">
                <a:effectLst/>
                <a:latin typeface="Times New Roman"/>
                <a:ea typeface="Times New Roman" panose="02020603050405020304" pitchFamily="18" charset="0"/>
                <a:cs typeface="Times New Roman"/>
              </a:rPr>
              <a:t>si</a:t>
            </a:r>
            <a:r>
              <a:rPr lang="lt-LT" sz="2000" dirty="0">
                <a:effectLst/>
                <a:latin typeface="Times New Roman"/>
                <a:ea typeface="Times New Roman" panose="02020603050405020304" pitchFamily="18" charset="0"/>
                <a:cs typeface="Times New Roman"/>
              </a:rPr>
              <a:t>) poreikis. Tyrimas padės įgyvendinti veiksmų plano uždavinius. Atlikta išteklių ir galimybių analizė </a:t>
            </a:r>
            <a:r>
              <a:rPr lang="lt-LT" sz="2000" b="1" dirty="0">
                <a:solidFill>
                  <a:srgbClr val="92D050"/>
                </a:solidFill>
                <a:effectLst/>
                <a:latin typeface="Times New Roman"/>
                <a:ea typeface="Times New Roman" panose="02020603050405020304" pitchFamily="18" charset="0"/>
                <a:cs typeface="Times New Roman"/>
              </a:rPr>
              <a:t>padės priimti strateginius susitarimus, reikalingus pasirengti darbui su atnaujintu ugdymo turiniu.</a:t>
            </a:r>
          </a:p>
          <a:p>
            <a:pPr indent="0">
              <a:buNone/>
            </a:pPr>
            <a:r>
              <a:rPr lang="lt-LT" sz="2000" b="1" dirty="0">
                <a:effectLst/>
                <a:latin typeface="Times New Roman"/>
                <a:ea typeface="Times New Roman" panose="02020603050405020304" pitchFamily="18" charset="0"/>
                <a:cs typeface="Times New Roman"/>
              </a:rPr>
              <a:t>Apklausos metodas: </a:t>
            </a:r>
            <a:r>
              <a:rPr lang="lt-LT" sz="2000" b="1" dirty="0">
                <a:solidFill>
                  <a:srgbClr val="92D050"/>
                </a:solidFill>
                <a:effectLst/>
                <a:latin typeface="Times New Roman"/>
                <a:ea typeface="Times New Roman" panose="02020603050405020304" pitchFamily="18" charset="0"/>
                <a:cs typeface="Times New Roman"/>
              </a:rPr>
              <a:t>internetinė apklausa.</a:t>
            </a:r>
            <a:r>
              <a:rPr lang="lt-LT" sz="2000" dirty="0">
                <a:effectLst/>
                <a:latin typeface="Times New Roman"/>
                <a:ea typeface="Times New Roman" panose="02020603050405020304" pitchFamily="18" charset="0"/>
                <a:cs typeface="Times New Roman"/>
              </a:rPr>
              <a:t> Apklausą inicijavo ir anoniminę anketą parengė </a:t>
            </a:r>
            <a:r>
              <a:rPr lang="lt-LT" sz="2000" b="1" dirty="0">
                <a:solidFill>
                  <a:srgbClr val="92D050"/>
                </a:solidFill>
                <a:effectLst/>
                <a:latin typeface="Times New Roman"/>
                <a:ea typeface="Times New Roman" panose="02020603050405020304" pitchFamily="18" charset="0"/>
                <a:cs typeface="Times New Roman"/>
              </a:rPr>
              <a:t>Marijampolės savivaldybės skaitmeninio UTA komanda.</a:t>
            </a:r>
            <a:r>
              <a:rPr lang="lt-LT" sz="2000" dirty="0">
                <a:solidFill>
                  <a:srgbClr val="92D050"/>
                </a:solidFill>
                <a:effectLst/>
                <a:latin typeface="Times New Roman"/>
                <a:ea typeface="Times New Roman" panose="02020603050405020304" pitchFamily="18" charset="0"/>
                <a:cs typeface="Times New Roman"/>
              </a:rPr>
              <a:t> </a:t>
            </a:r>
            <a:r>
              <a:rPr lang="lt-LT" sz="2000" dirty="0">
                <a:effectLst/>
                <a:latin typeface="Times New Roman"/>
                <a:ea typeface="Times New Roman" panose="02020603050405020304" pitchFamily="18" charset="0"/>
                <a:cs typeface="Times New Roman"/>
              </a:rPr>
              <a:t>BU mokyklų vadovai organizavo apklausą švietimo įstaigose ir pateikė apibendrintus kiekybinius rezultatus Švietimo, kultūros ir sporto skyriui, kuris paruošė duomenis apibendrinančias išvadas.</a:t>
            </a:r>
          </a:p>
          <a:p>
            <a:pPr indent="0">
              <a:buNone/>
            </a:pPr>
            <a:r>
              <a:rPr lang="lt-LT" sz="2000" b="1" dirty="0">
                <a:effectLst/>
                <a:latin typeface="Times New Roman"/>
                <a:ea typeface="Times New Roman" panose="02020603050405020304" pitchFamily="18" charset="0"/>
                <a:cs typeface="Times New Roman"/>
              </a:rPr>
              <a:t>Terminas: </a:t>
            </a:r>
            <a:r>
              <a:rPr lang="lt-LT" sz="2000" dirty="0">
                <a:effectLst/>
                <a:latin typeface="Times New Roman"/>
                <a:ea typeface="Times New Roman" panose="02020603050405020304" pitchFamily="18" charset="0"/>
                <a:cs typeface="Times New Roman"/>
              </a:rPr>
              <a:t>2022 m. rugsėjo–gruodžio mėn.</a:t>
            </a:r>
          </a:p>
          <a:p>
            <a:pPr indent="0">
              <a:buNone/>
            </a:pPr>
            <a:r>
              <a:rPr lang="lt-LT" sz="2000" b="1" dirty="0">
                <a:latin typeface="Times New Roman"/>
                <a:ea typeface="Times New Roman" panose="02020603050405020304" pitchFamily="18" charset="0"/>
                <a:cs typeface="Times New Roman"/>
              </a:rPr>
              <a:t>Apklausos</a:t>
            </a:r>
            <a:r>
              <a:rPr lang="lt-LT" sz="2000" b="1" dirty="0">
                <a:effectLst/>
                <a:latin typeface="Times New Roman"/>
                <a:ea typeface="Times New Roman" panose="02020603050405020304" pitchFamily="18" charset="0"/>
                <a:cs typeface="Times New Roman"/>
              </a:rPr>
              <a:t> imtis:</a:t>
            </a:r>
            <a:r>
              <a:rPr lang="lt-LT" sz="2000" dirty="0">
                <a:effectLst/>
                <a:latin typeface="Times New Roman"/>
                <a:ea typeface="Times New Roman" panose="02020603050405020304" pitchFamily="18" charset="0"/>
                <a:cs typeface="Times New Roman"/>
              </a:rPr>
              <a:t> </a:t>
            </a:r>
            <a:r>
              <a:rPr lang="lt-LT" sz="2000" b="1" dirty="0">
                <a:solidFill>
                  <a:srgbClr val="92D050"/>
                </a:solidFill>
                <a:effectLst/>
                <a:latin typeface="Times New Roman"/>
                <a:ea typeface="Times New Roman" panose="02020603050405020304" pitchFamily="18" charset="0"/>
                <a:cs typeface="Times New Roman"/>
              </a:rPr>
              <a:t>apklausoje dalyvavo 14 BU mokyklų.</a:t>
            </a:r>
            <a:r>
              <a:rPr lang="lt-LT" sz="2000" dirty="0">
                <a:solidFill>
                  <a:srgbClr val="92D050"/>
                </a:solidFill>
                <a:effectLst/>
                <a:latin typeface="Times New Roman"/>
                <a:ea typeface="Times New Roman" panose="02020603050405020304" pitchFamily="18" charset="0"/>
                <a:cs typeface="Times New Roman"/>
              </a:rPr>
              <a:t> </a:t>
            </a:r>
          </a:p>
          <a:p>
            <a:endParaRPr lang="lt-LT" sz="2000" dirty="0">
              <a:solidFill>
                <a:srgbClr val="92D050"/>
              </a:solidFill>
              <a:effectLst/>
              <a:latin typeface="Times New Roman" panose="02020603050405020304" pitchFamily="18" charset="0"/>
              <a:ea typeface="Times New Roman" panose="02020603050405020304" pitchFamily="18" charset="0"/>
            </a:endParaRPr>
          </a:p>
          <a:p>
            <a:endParaRPr lang="lt-LT" sz="2000" dirty="0"/>
          </a:p>
        </p:txBody>
      </p:sp>
    </p:spTree>
    <p:extLst>
      <p:ext uri="{BB962C8B-B14F-4D97-AF65-F5344CB8AC3E}">
        <p14:creationId xmlns:p14="http://schemas.microsoft.com/office/powerpoint/2010/main" val="13006966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46223B4-EBA6-A537-5BB8-8AAB74BB9E7E}"/>
              </a:ext>
            </a:extLst>
          </p:cNvPr>
          <p:cNvSpPr>
            <a:spLocks noGrp="1"/>
          </p:cNvSpPr>
          <p:nvPr>
            <p:ph type="title"/>
          </p:nvPr>
        </p:nvSpPr>
        <p:spPr>
          <a:xfrm>
            <a:off x="250177" y="400637"/>
            <a:ext cx="6352713" cy="842238"/>
          </a:xfrm>
        </p:spPr>
        <p:txBody>
          <a:bodyPr>
            <a:normAutofit fontScale="90000"/>
          </a:bodyPr>
          <a:lstStyle/>
          <a:p>
            <a:r>
              <a:rPr lang="lt-LT" sz="1800" b="1" dirty="0">
                <a:effectLst/>
                <a:latin typeface="Times New Roman" panose="02020603050405020304" pitchFamily="18" charset="0"/>
                <a:ea typeface="Times New Roman" panose="02020603050405020304" pitchFamily="18" charset="0"/>
              </a:rPr>
              <a:t>APIBENDRINTI TYRIMO KOKYBINĖS ANALIZĖS DUOMENYS</a:t>
            </a:r>
            <a:br>
              <a:rPr lang="lt-LT" sz="1800" dirty="0">
                <a:effectLst/>
                <a:latin typeface="Times New Roman" panose="02020603050405020304" pitchFamily="18" charset="0"/>
                <a:ea typeface="Times New Roman" panose="02020603050405020304" pitchFamily="18" charset="0"/>
              </a:rPr>
            </a:br>
            <a:endParaRPr lang="lt-LT" dirty="0"/>
          </a:p>
        </p:txBody>
      </p:sp>
      <p:graphicFrame>
        <p:nvGraphicFramePr>
          <p:cNvPr id="4" name="Turinio vietos rezervavimo ženklas 3">
            <a:extLst>
              <a:ext uri="{FF2B5EF4-FFF2-40B4-BE49-F238E27FC236}">
                <a16:creationId xmlns:a16="http://schemas.microsoft.com/office/drawing/2014/main" id="{6941C8CF-413F-8BB5-7600-AB31CB4C2ED0}"/>
              </a:ext>
            </a:extLst>
          </p:cNvPr>
          <p:cNvGraphicFramePr>
            <a:graphicFrameLocks noGrp="1"/>
          </p:cNvGraphicFramePr>
          <p:nvPr>
            <p:ph idx="1"/>
            <p:extLst>
              <p:ext uri="{D42A27DB-BD31-4B8C-83A1-F6EECF244321}">
                <p14:modId xmlns:p14="http://schemas.microsoft.com/office/powerpoint/2010/main" val="3535264288"/>
              </p:ext>
            </p:extLst>
          </p:nvPr>
        </p:nvGraphicFramePr>
        <p:xfrm>
          <a:off x="347831" y="1086881"/>
          <a:ext cx="6772060" cy="4817863"/>
        </p:xfrm>
        <a:graphic>
          <a:graphicData uri="http://schemas.openxmlformats.org/drawingml/2006/table">
            <a:tbl>
              <a:tblPr bandRow="1">
                <a:tableStyleId>{073A0DAA-6AF3-43AB-8588-CEC1D06C72B9}</a:tableStyleId>
              </a:tblPr>
              <a:tblGrid>
                <a:gridCol w="493790">
                  <a:extLst>
                    <a:ext uri="{9D8B030D-6E8A-4147-A177-3AD203B41FA5}">
                      <a16:colId xmlns:a16="http://schemas.microsoft.com/office/drawing/2014/main" val="2739281992"/>
                    </a:ext>
                  </a:extLst>
                </a:gridCol>
                <a:gridCol w="2931457">
                  <a:extLst>
                    <a:ext uri="{9D8B030D-6E8A-4147-A177-3AD203B41FA5}">
                      <a16:colId xmlns:a16="http://schemas.microsoft.com/office/drawing/2014/main" val="950648032"/>
                    </a:ext>
                  </a:extLst>
                </a:gridCol>
                <a:gridCol w="3346813">
                  <a:extLst>
                    <a:ext uri="{9D8B030D-6E8A-4147-A177-3AD203B41FA5}">
                      <a16:colId xmlns:a16="http://schemas.microsoft.com/office/drawing/2014/main" val="3664181210"/>
                    </a:ext>
                  </a:extLst>
                </a:gridCol>
              </a:tblGrid>
              <a:tr h="302842">
                <a:tc>
                  <a:txBody>
                    <a:bodyPr/>
                    <a:lstStyle/>
                    <a:p>
                      <a:pPr algn="ctr"/>
                      <a:r>
                        <a:rPr lang="lt-LT" sz="1800">
                          <a:effectLst/>
                        </a:rPr>
                        <a:t>1.</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lt-LT" sz="1800">
                          <a:effectLst/>
                        </a:rPr>
                        <a:t>Bendra informacija</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lt-LT"/>
                    </a:p>
                  </a:txBody>
                  <a:tcPr/>
                </a:tc>
                <a:extLst>
                  <a:ext uri="{0D108BD9-81ED-4DB2-BD59-A6C34878D82A}">
                    <a16:rowId xmlns:a16="http://schemas.microsoft.com/office/drawing/2014/main" val="1711234935"/>
                  </a:ext>
                </a:extLst>
              </a:tr>
              <a:tr h="1211371">
                <a:tc>
                  <a:txBody>
                    <a:bodyPr/>
                    <a:lstStyle/>
                    <a:p>
                      <a:r>
                        <a:rPr lang="lt-LT" sz="1800">
                          <a:effectLst/>
                        </a:rPr>
                        <a:t>1.1.</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Mokyklos tipas </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1. pradinė mokykla – 1</a:t>
                      </a:r>
                    </a:p>
                    <a:p>
                      <a:r>
                        <a:rPr lang="lt-LT" sz="1800">
                          <a:effectLst/>
                        </a:rPr>
                        <a:t>2. progimnazija – 6</a:t>
                      </a:r>
                    </a:p>
                    <a:p>
                      <a:r>
                        <a:rPr lang="lt-LT" sz="1800">
                          <a:effectLst/>
                        </a:rPr>
                        <a:t>3. pagrindinė mokykla – 3</a:t>
                      </a:r>
                    </a:p>
                    <a:p>
                      <a:r>
                        <a:rPr lang="lt-LT" sz="1800">
                          <a:effectLst/>
                        </a:rPr>
                        <a:t>4. gimnazija – 4</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6479451"/>
                  </a:ext>
                </a:extLst>
              </a:tr>
              <a:tr h="399558">
                <a:tc>
                  <a:txBody>
                    <a:bodyPr/>
                    <a:lstStyle/>
                    <a:p>
                      <a:r>
                        <a:rPr lang="lt-LT" sz="1800">
                          <a:effectLst/>
                        </a:rPr>
                        <a:t>1.2.</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Apklausoje dalyvavusių mokytojų skaičius</a:t>
                      </a:r>
                    </a:p>
                    <a:p>
                      <a:r>
                        <a:rPr lang="lt-LT" sz="1800">
                          <a:effectLst/>
                          <a:latin typeface="Times New Roman" panose="02020603050405020304" pitchFamily="18" charset="0"/>
                          <a:ea typeface="Times New Roman" panose="02020603050405020304" pitchFamily="18" charset="0"/>
                        </a:rPr>
                        <a:t>Iš jų:</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408</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21902"/>
                  </a:ext>
                </a:extLst>
              </a:tr>
              <a:tr h="285640">
                <a:tc>
                  <a:txBody>
                    <a:bodyPr/>
                    <a:lstStyle/>
                    <a:p>
                      <a:r>
                        <a:rPr lang="lt-LT" sz="1800">
                          <a:effectLst/>
                        </a:rPr>
                        <a:t>1.3.</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mokytojai</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84</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693760"/>
                  </a:ext>
                </a:extLst>
              </a:tr>
              <a:tr h="303013">
                <a:tc>
                  <a:txBody>
                    <a:bodyPr/>
                    <a:lstStyle/>
                    <a:p>
                      <a:r>
                        <a:rPr lang="lt-LT" sz="1800">
                          <a:effectLst/>
                        </a:rPr>
                        <a:t> </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vyresnieji mokytojai</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166</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7254421"/>
                  </a:ext>
                </a:extLst>
              </a:tr>
              <a:tr h="328474">
                <a:tc>
                  <a:txBody>
                    <a:bodyPr/>
                    <a:lstStyle/>
                    <a:p>
                      <a:r>
                        <a:rPr lang="lt-LT" sz="1800">
                          <a:effectLst/>
                        </a:rPr>
                        <a:t> </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mokytojai metodininkai</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152</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182964"/>
                  </a:ext>
                </a:extLst>
              </a:tr>
              <a:tr h="352192">
                <a:tc>
                  <a:txBody>
                    <a:bodyPr/>
                    <a:lstStyle/>
                    <a:p>
                      <a:r>
                        <a:rPr lang="lt-LT" sz="1800">
                          <a:effectLst/>
                        </a:rPr>
                        <a:t> </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mokytojai ekspertai</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6</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1046326"/>
                  </a:ext>
                </a:extLst>
              </a:tr>
              <a:tr h="1211371">
                <a:tc>
                  <a:txBody>
                    <a:bodyPr/>
                    <a:lstStyle/>
                    <a:p>
                      <a:r>
                        <a:rPr lang="lt-LT" sz="1800">
                          <a:effectLst/>
                        </a:rPr>
                        <a:t>1.4.</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Pedagoginio darbo stažas</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800">
                          <a:effectLst/>
                        </a:rPr>
                        <a:t>1. 0–10 metų – 25</a:t>
                      </a:r>
                    </a:p>
                    <a:p>
                      <a:r>
                        <a:rPr lang="lt-LT" sz="1800">
                          <a:effectLst/>
                        </a:rPr>
                        <a:t>2. 10–20 metų – 72</a:t>
                      </a:r>
                    </a:p>
                    <a:p>
                      <a:r>
                        <a:rPr lang="lt-LT" sz="1800">
                          <a:effectLst/>
                        </a:rPr>
                        <a:t>3. 20–30 metų – 121</a:t>
                      </a:r>
                    </a:p>
                    <a:p>
                      <a:r>
                        <a:rPr lang="lt-LT" sz="1800">
                          <a:effectLst/>
                        </a:rPr>
                        <a:t>4. 30 ir daugiau metų – 190</a:t>
                      </a:r>
                      <a:endParaRPr lang="lt-LT"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1236147"/>
                  </a:ext>
                </a:extLst>
              </a:tr>
            </a:tbl>
          </a:graphicData>
        </a:graphic>
      </p:graphicFrame>
      <p:graphicFrame>
        <p:nvGraphicFramePr>
          <p:cNvPr id="5" name="Lentelė 5">
            <a:extLst>
              <a:ext uri="{FF2B5EF4-FFF2-40B4-BE49-F238E27FC236}">
                <a16:creationId xmlns:a16="http://schemas.microsoft.com/office/drawing/2014/main" id="{E1EBFB0E-3DD3-CF87-C308-2E1C4AADF03D}"/>
              </a:ext>
            </a:extLst>
          </p:cNvPr>
          <p:cNvGraphicFramePr>
            <a:graphicFrameLocks noGrp="1"/>
          </p:cNvGraphicFramePr>
          <p:nvPr>
            <p:extLst>
              <p:ext uri="{D42A27DB-BD31-4B8C-83A1-F6EECF244321}">
                <p14:modId xmlns:p14="http://schemas.microsoft.com/office/powerpoint/2010/main" val="443456206"/>
              </p:ext>
            </p:extLst>
          </p:nvPr>
        </p:nvGraphicFramePr>
        <p:xfrm>
          <a:off x="7421732" y="786247"/>
          <a:ext cx="4520091" cy="5459767"/>
        </p:xfrm>
        <a:graphic>
          <a:graphicData uri="http://schemas.openxmlformats.org/drawingml/2006/table">
            <a:tbl>
              <a:tblPr firstRow="1" bandRow="1">
                <a:tableStyleId>{073A0DAA-6AF3-43AB-8588-CEC1D06C72B9}</a:tableStyleId>
              </a:tblPr>
              <a:tblGrid>
                <a:gridCol w="4520091">
                  <a:extLst>
                    <a:ext uri="{9D8B030D-6E8A-4147-A177-3AD203B41FA5}">
                      <a16:colId xmlns:a16="http://schemas.microsoft.com/office/drawing/2014/main" val="2802668867"/>
                    </a:ext>
                  </a:extLst>
                </a:gridCol>
              </a:tblGrid>
              <a:tr h="5459767">
                <a:tc>
                  <a:txBody>
                    <a:bodyPr/>
                    <a:lstStyle/>
                    <a:p>
                      <a:pPr algn="just"/>
                      <a:r>
                        <a:rPr lang="lt-LT" sz="2800" b="1" kern="1200">
                          <a:solidFill>
                            <a:schemeClr val="lt1"/>
                          </a:solidFill>
                          <a:effectLst/>
                        </a:rPr>
                        <a:t>Duomenis apibendrinanti išvada: </a:t>
                      </a:r>
                    </a:p>
                    <a:p>
                      <a:pPr algn="just"/>
                      <a:r>
                        <a:rPr lang="lt-LT" sz="2800" b="1" kern="1200">
                          <a:solidFill>
                            <a:schemeClr val="lt1"/>
                          </a:solidFill>
                          <a:effectLst/>
                        </a:rPr>
                        <a:t>apklausoje dalyvavo visos Marijampolės savivaldybės bendrojo ugdymo mokyklos. Į klausimus atsakė </a:t>
                      </a:r>
                      <a:r>
                        <a:rPr lang="lt-LT" sz="2800" b="1" kern="1200">
                          <a:solidFill>
                            <a:srgbClr val="00B050"/>
                          </a:solidFill>
                          <a:effectLst/>
                        </a:rPr>
                        <a:t>92 proc.</a:t>
                      </a:r>
                      <a:r>
                        <a:rPr lang="lt-LT" sz="2800" b="1" kern="1200">
                          <a:solidFill>
                            <a:schemeClr val="lt1"/>
                          </a:solidFill>
                          <a:effectLst/>
                        </a:rPr>
                        <a:t> Savivaldybės mokyklose </a:t>
                      </a:r>
                      <a:r>
                        <a:rPr lang="lt-LT" sz="2800" b="1" kern="1200">
                          <a:solidFill>
                            <a:srgbClr val="00B050"/>
                          </a:solidFill>
                          <a:effectLst/>
                        </a:rPr>
                        <a:t>dirbančių mokytojų.</a:t>
                      </a:r>
                      <a:r>
                        <a:rPr lang="lt-LT" sz="2800" b="1" kern="1200">
                          <a:solidFill>
                            <a:schemeClr val="lt1"/>
                          </a:solidFill>
                          <a:effectLst/>
                        </a:rPr>
                        <a:t> Didžioji </a:t>
                      </a:r>
                      <a:r>
                        <a:rPr lang="lt-LT" sz="2800" b="1" kern="1200">
                          <a:solidFill>
                            <a:srgbClr val="00B050"/>
                          </a:solidFill>
                          <a:effectLst/>
                        </a:rPr>
                        <a:t>dauguma</a:t>
                      </a:r>
                      <a:r>
                        <a:rPr lang="lt-LT" sz="2800" b="1" kern="1200">
                          <a:solidFill>
                            <a:schemeClr val="lt1"/>
                          </a:solidFill>
                          <a:effectLst/>
                        </a:rPr>
                        <a:t> (47 proc.) atsakiusiųjų turi </a:t>
                      </a:r>
                      <a:r>
                        <a:rPr lang="lt-LT" sz="2800" b="1" kern="1200">
                          <a:solidFill>
                            <a:srgbClr val="00B050"/>
                          </a:solidFill>
                          <a:effectLst/>
                        </a:rPr>
                        <a:t>30 ir daugiau metų pedagoginio darbo stažą.</a:t>
                      </a:r>
                      <a:endParaRPr lang="lt-LT" sz="2800">
                        <a:solidFill>
                          <a:srgbClr val="00B050"/>
                        </a:solidFill>
                      </a:endParaRPr>
                    </a:p>
                  </a:txBody>
                  <a:tcPr/>
                </a:tc>
                <a:extLst>
                  <a:ext uri="{0D108BD9-81ED-4DB2-BD59-A6C34878D82A}">
                    <a16:rowId xmlns:a16="http://schemas.microsoft.com/office/drawing/2014/main" val="1699686671"/>
                  </a:ext>
                </a:extLst>
              </a:tr>
            </a:tbl>
          </a:graphicData>
        </a:graphic>
      </p:graphicFrame>
    </p:spTree>
    <p:extLst>
      <p:ext uri="{BB962C8B-B14F-4D97-AF65-F5344CB8AC3E}">
        <p14:creationId xmlns:p14="http://schemas.microsoft.com/office/powerpoint/2010/main" val="278865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827C04-5970-9ECA-78DA-E710D0F93EBC}"/>
              </a:ext>
            </a:extLst>
          </p:cNvPr>
          <p:cNvSpPr>
            <a:spLocks noGrp="1"/>
          </p:cNvSpPr>
          <p:nvPr>
            <p:ph type="title"/>
          </p:nvPr>
        </p:nvSpPr>
        <p:spPr>
          <a:xfrm>
            <a:off x="585926" y="365125"/>
            <a:ext cx="8087557" cy="1325563"/>
          </a:xfrm>
        </p:spPr>
        <p:txBody>
          <a:bodyPr>
            <a:normAutofit/>
          </a:bodyPr>
          <a:lstStyle/>
          <a:p>
            <a:r>
              <a:rPr lang="lt-LT" sz="2800" b="1">
                <a:effectLst/>
              </a:rPr>
              <a:t>2. Atnaujintas ugdymo turinys (toliau – UTA)</a:t>
            </a:r>
            <a:br>
              <a:rPr lang="lt-LT" sz="2800" b="1">
                <a:effectLst/>
                <a:ea typeface="Times New Roman" panose="02020603050405020304" pitchFamily="18" charset="0"/>
              </a:rPr>
            </a:br>
            <a:endParaRPr lang="lt-LT" sz="2800" b="1"/>
          </a:p>
        </p:txBody>
      </p:sp>
      <p:graphicFrame>
        <p:nvGraphicFramePr>
          <p:cNvPr id="4" name="Turinio vietos rezervavimo ženklas 3">
            <a:extLst>
              <a:ext uri="{FF2B5EF4-FFF2-40B4-BE49-F238E27FC236}">
                <a16:creationId xmlns:a16="http://schemas.microsoft.com/office/drawing/2014/main" id="{00E42EEF-F066-0959-A3F9-295427650A04}"/>
              </a:ext>
            </a:extLst>
          </p:cNvPr>
          <p:cNvGraphicFramePr>
            <a:graphicFrameLocks noGrp="1"/>
          </p:cNvGraphicFramePr>
          <p:nvPr>
            <p:ph idx="1"/>
            <p:extLst>
              <p:ext uri="{D42A27DB-BD31-4B8C-83A1-F6EECF244321}">
                <p14:modId xmlns:p14="http://schemas.microsoft.com/office/powerpoint/2010/main" val="2269555563"/>
              </p:ext>
            </p:extLst>
          </p:nvPr>
        </p:nvGraphicFramePr>
        <p:xfrm>
          <a:off x="312321" y="2145221"/>
          <a:ext cx="8011357" cy="3822192"/>
        </p:xfrm>
        <a:graphic>
          <a:graphicData uri="http://schemas.openxmlformats.org/drawingml/2006/table">
            <a:tbl>
              <a:tblPr bandRow="1">
                <a:tableStyleId>{073A0DAA-6AF3-43AB-8588-CEC1D06C72B9}</a:tableStyleId>
              </a:tblPr>
              <a:tblGrid>
                <a:gridCol w="505102">
                  <a:extLst>
                    <a:ext uri="{9D8B030D-6E8A-4147-A177-3AD203B41FA5}">
                      <a16:colId xmlns:a16="http://schemas.microsoft.com/office/drawing/2014/main" val="249905188"/>
                    </a:ext>
                  </a:extLst>
                </a:gridCol>
                <a:gridCol w="2984132">
                  <a:extLst>
                    <a:ext uri="{9D8B030D-6E8A-4147-A177-3AD203B41FA5}">
                      <a16:colId xmlns:a16="http://schemas.microsoft.com/office/drawing/2014/main" val="2470111879"/>
                    </a:ext>
                  </a:extLst>
                </a:gridCol>
                <a:gridCol w="4522123">
                  <a:extLst>
                    <a:ext uri="{9D8B030D-6E8A-4147-A177-3AD203B41FA5}">
                      <a16:colId xmlns:a16="http://schemas.microsoft.com/office/drawing/2014/main" val="1385202912"/>
                    </a:ext>
                  </a:extLst>
                </a:gridCol>
              </a:tblGrid>
              <a:tr h="444059">
                <a:tc>
                  <a:txBody>
                    <a:bodyPr/>
                    <a:lstStyle/>
                    <a:p>
                      <a:r>
                        <a:rPr lang="lt-LT" sz="1800">
                          <a:effectLst/>
                        </a:rPr>
                        <a:t>2.1.</a:t>
                      </a:r>
                      <a:endParaRPr lang="lt-LT" sz="18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Esu susipažinęs(-</a:t>
                      </a:r>
                      <a:r>
                        <a:rPr lang="lt-LT" sz="1200" err="1">
                          <a:effectLst/>
                        </a:rPr>
                        <a:t>usi</a:t>
                      </a:r>
                      <a:r>
                        <a:rPr lang="lt-LT" sz="1200">
                          <a:effectLst/>
                        </a:rPr>
                        <a:t>) su dėstomo dalyko atnaujintu programos turiniu</a:t>
                      </a:r>
                    </a:p>
                    <a:p>
                      <a:r>
                        <a:rPr lang="lt-LT" sz="1200">
                          <a:effectLst/>
                        </a:rPr>
                        <a:t> </a:t>
                      </a: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254</a:t>
                      </a:r>
                    </a:p>
                    <a:p>
                      <a:r>
                        <a:rPr lang="lt-LT" sz="1200">
                          <a:effectLst/>
                        </a:rPr>
                        <a:t>Ne* – 14</a:t>
                      </a:r>
                    </a:p>
                    <a:p>
                      <a:r>
                        <a:rPr lang="lt-LT" sz="1200">
                          <a:effectLst/>
                        </a:rPr>
                        <a:t>Iš dalies – 130</a:t>
                      </a:r>
                      <a:endParaRPr lang="lt-LT" sz="12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723307"/>
                  </a:ext>
                </a:extLst>
              </a:tr>
              <a:tr h="1613414">
                <a:tc>
                  <a:txBody>
                    <a:bodyPr/>
                    <a:lstStyle/>
                    <a:p>
                      <a:r>
                        <a:rPr lang="lt-LT" sz="1800">
                          <a:effectLst/>
                        </a:rPr>
                        <a:t>2.2.</a:t>
                      </a:r>
                    </a:p>
                    <a:p>
                      <a:r>
                        <a:rPr lang="lt-LT" sz="1800">
                          <a:effectLst/>
                        </a:rPr>
                        <a:t> </a:t>
                      </a:r>
                      <a:endParaRPr lang="lt-LT" sz="18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Apie ugdymo turinio atnaujinimą sužinojau (galimi keli pasirinkimai):</a:t>
                      </a:r>
                    </a:p>
                    <a:p>
                      <a:pPr>
                        <a:lnSpc>
                          <a:spcPct val="115000"/>
                        </a:lnSpc>
                      </a:pPr>
                      <a:r>
                        <a:rPr lang="lt-LT" sz="1200">
                          <a:effectLst/>
                        </a:rPr>
                        <a:t> </a:t>
                      </a:r>
                      <a:endParaRPr lang="lt-LT" sz="12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r>
                        <a:rPr lang="lt-LT" sz="1200">
                          <a:effectLst/>
                        </a:rPr>
                        <a:t>1. iš mokyklos administracijos – 245;</a:t>
                      </a:r>
                    </a:p>
                    <a:p>
                      <a:pPr>
                        <a:lnSpc>
                          <a:spcPct val="115000"/>
                        </a:lnSpc>
                      </a:pPr>
                      <a:r>
                        <a:rPr lang="lt-LT" sz="1200">
                          <a:effectLst/>
                        </a:rPr>
                        <a:t>2. iš kolegų – 167;</a:t>
                      </a:r>
                    </a:p>
                    <a:p>
                      <a:pPr>
                        <a:lnSpc>
                          <a:spcPct val="115000"/>
                        </a:lnSpc>
                      </a:pPr>
                      <a:r>
                        <a:rPr lang="lt-LT" sz="1200">
                          <a:effectLst/>
                        </a:rPr>
                        <a:t>3. savivaldybės mokytojų metodiniame būrelyje – 143;</a:t>
                      </a:r>
                    </a:p>
                    <a:p>
                      <a:pPr>
                        <a:lnSpc>
                          <a:spcPct val="115000"/>
                        </a:lnSpc>
                      </a:pPr>
                      <a:r>
                        <a:rPr lang="lt-LT" sz="1200">
                          <a:effectLst/>
                        </a:rPr>
                        <a:t>4. kvalifikacijos kėlimo renginiuose – 174;</a:t>
                      </a:r>
                    </a:p>
                    <a:p>
                      <a:pPr>
                        <a:lnSpc>
                          <a:spcPct val="115000"/>
                        </a:lnSpc>
                      </a:pPr>
                      <a:r>
                        <a:rPr lang="lt-LT" sz="1200">
                          <a:effectLst/>
                        </a:rPr>
                        <a:t>5. svetainėje Mokykla 2030 – 137;</a:t>
                      </a:r>
                    </a:p>
                    <a:p>
                      <a:pPr>
                        <a:lnSpc>
                          <a:spcPct val="115000"/>
                        </a:lnSpc>
                      </a:pPr>
                      <a:r>
                        <a:rPr lang="lt-LT" sz="1200">
                          <a:effectLst/>
                        </a:rPr>
                        <a:t>6. viešojoje erdvėje – 134;</a:t>
                      </a:r>
                    </a:p>
                    <a:p>
                      <a:r>
                        <a:rPr lang="lt-LT" sz="1200">
                          <a:effectLst/>
                        </a:rPr>
                        <a:t>7. kita – 3: mokytojas prisidėjo prie programų rengimo – 1, LKLM sąjungos svetainėje – 1, mokyklos metodiniame būrelyje – 1.</a:t>
                      </a:r>
                      <a:endParaRPr lang="lt-LT" sz="12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6647355"/>
                  </a:ext>
                </a:extLst>
              </a:tr>
              <a:tr h="1184157">
                <a:tc>
                  <a:txBody>
                    <a:bodyPr/>
                    <a:lstStyle/>
                    <a:p>
                      <a:r>
                        <a:rPr lang="lt-LT" sz="1800">
                          <a:effectLst/>
                        </a:rPr>
                        <a:t>2.3.</a:t>
                      </a:r>
                      <a:endParaRPr lang="lt-LT" sz="18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Įgytas žinias apie ugdymo turinio atnaujinimą (galimi keli pasirinkimai):</a:t>
                      </a:r>
                    </a:p>
                    <a:p>
                      <a:r>
                        <a:rPr lang="lt-LT" sz="1200">
                          <a:effectLst/>
                        </a:rPr>
                        <a:t> </a:t>
                      </a:r>
                      <a:endParaRPr lang="lt-LT" sz="12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1. taikau (išbandau) dalyko pamokose – 161;</a:t>
                      </a:r>
                    </a:p>
                    <a:p>
                      <a:r>
                        <a:rPr lang="lt-LT" sz="1200">
                          <a:effectLst/>
                        </a:rPr>
                        <a:t>2. pasidalinau su kolegomis – 92;</a:t>
                      </a:r>
                    </a:p>
                    <a:p>
                      <a:r>
                        <a:rPr lang="lt-LT" sz="1200">
                          <a:effectLst/>
                        </a:rPr>
                        <a:t>3. dar netaikau, tik susipažinau – 199 ;</a:t>
                      </a:r>
                    </a:p>
                    <a:p>
                      <a:r>
                        <a:rPr lang="lt-LT" sz="1200">
                          <a:effectLst/>
                        </a:rPr>
                        <a:t>4. dirbu(-</a:t>
                      </a:r>
                      <a:r>
                        <a:rPr lang="lt-LT" sz="1200" err="1">
                          <a:effectLst/>
                        </a:rPr>
                        <a:t>siu</a:t>
                      </a:r>
                      <a:r>
                        <a:rPr lang="lt-LT" sz="1200">
                          <a:effectLst/>
                        </a:rPr>
                        <a:t>), kaip dirbau, turiu savo patikimą metodiką ir nieko nežadu keisti – 3; </a:t>
                      </a:r>
                    </a:p>
                    <a:p>
                      <a:r>
                        <a:rPr lang="lt-LT" sz="1200">
                          <a:effectLst/>
                        </a:rPr>
                        <a:t>5. kita – 1. </a:t>
                      </a:r>
                    </a:p>
                    <a:p>
                      <a:r>
                        <a:rPr lang="lt-LT" sz="1200">
                          <a:effectLst/>
                        </a:rPr>
                        <a:t>Koreguoju dabartinį ugdymo turinį pagal tai, ko reikės pagal atnaujintas programas nuo kitų metų.</a:t>
                      </a:r>
                    </a:p>
                    <a:p>
                      <a:endParaRPr lang="lt-LT" sz="1200">
                        <a:effectLst/>
                        <a:latin typeface="Times New Roman" panose="02020603050405020304" pitchFamily="18" charset="0"/>
                        <a:ea typeface="Times New Roman" panose="02020603050405020304" pitchFamily="18" charset="0"/>
                      </a:endParaRPr>
                    </a:p>
                  </a:txBody>
                  <a:tcPr marL="51967" marR="519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49712"/>
                  </a:ext>
                </a:extLst>
              </a:tr>
            </a:tbl>
          </a:graphicData>
        </a:graphic>
      </p:graphicFrame>
      <p:graphicFrame>
        <p:nvGraphicFramePr>
          <p:cNvPr id="5" name="Lentelė 5">
            <a:extLst>
              <a:ext uri="{FF2B5EF4-FFF2-40B4-BE49-F238E27FC236}">
                <a16:creationId xmlns:a16="http://schemas.microsoft.com/office/drawing/2014/main" id="{65902EDA-EC7C-06F3-90B8-2425B4677115}"/>
              </a:ext>
            </a:extLst>
          </p:cNvPr>
          <p:cNvGraphicFramePr>
            <a:graphicFrameLocks noGrp="1"/>
          </p:cNvGraphicFramePr>
          <p:nvPr>
            <p:extLst>
              <p:ext uri="{D42A27DB-BD31-4B8C-83A1-F6EECF244321}">
                <p14:modId xmlns:p14="http://schemas.microsoft.com/office/powerpoint/2010/main" val="91559236"/>
              </p:ext>
            </p:extLst>
          </p:nvPr>
        </p:nvGraphicFramePr>
        <p:xfrm>
          <a:off x="8335536" y="845634"/>
          <a:ext cx="3766835" cy="5519754"/>
        </p:xfrm>
        <a:graphic>
          <a:graphicData uri="http://schemas.openxmlformats.org/drawingml/2006/table">
            <a:tbl>
              <a:tblPr firstRow="1" bandRow="1">
                <a:tableStyleId>{073A0DAA-6AF3-43AB-8588-CEC1D06C72B9}</a:tableStyleId>
              </a:tblPr>
              <a:tblGrid>
                <a:gridCol w="3766835">
                  <a:extLst>
                    <a:ext uri="{9D8B030D-6E8A-4147-A177-3AD203B41FA5}">
                      <a16:colId xmlns:a16="http://schemas.microsoft.com/office/drawing/2014/main" val="2802668867"/>
                    </a:ext>
                  </a:extLst>
                </a:gridCol>
              </a:tblGrid>
              <a:tr h="5519754">
                <a:tc>
                  <a:txBody>
                    <a:bodyPr/>
                    <a:lstStyle/>
                    <a:p>
                      <a:pPr marL="0" marR="0" lvl="0" indent="0" algn="l" rtl="0" eaLnBrk="1" fontAlgn="auto" latinLnBrk="0" hangingPunct="1">
                        <a:lnSpc>
                          <a:spcPct val="100000"/>
                        </a:lnSpc>
                        <a:spcBef>
                          <a:spcPts val="0"/>
                        </a:spcBef>
                        <a:spcAft>
                          <a:spcPts val="0"/>
                        </a:spcAft>
                        <a:buClrTx/>
                        <a:buSzTx/>
                        <a:buFontTx/>
                        <a:buNone/>
                      </a:pPr>
                      <a:r>
                        <a:rPr lang="lt-LT" sz="2000">
                          <a:effectLst/>
                        </a:rPr>
                        <a:t>Duomenis apibendrinanti išvada: </a:t>
                      </a:r>
                      <a:r>
                        <a:rPr lang="lt-LT" sz="2000">
                          <a:solidFill>
                            <a:srgbClr val="00B050"/>
                          </a:solidFill>
                          <a:effectLst/>
                        </a:rPr>
                        <a:t>daugiau nei pusė</a:t>
                      </a:r>
                      <a:r>
                        <a:rPr lang="lt-LT" sz="2000">
                          <a:effectLst/>
                        </a:rPr>
                        <a:t> (64 proc.) respondentų teigia, kad </a:t>
                      </a:r>
                      <a:r>
                        <a:rPr lang="lt-LT" sz="2000">
                          <a:solidFill>
                            <a:srgbClr val="00B050"/>
                          </a:solidFill>
                          <a:effectLst/>
                        </a:rPr>
                        <a:t>yra susipažinę su UTA.</a:t>
                      </a:r>
                      <a:r>
                        <a:rPr lang="lt-LT" sz="2000">
                          <a:effectLst/>
                        </a:rPr>
                        <a:t> </a:t>
                      </a:r>
                      <a:r>
                        <a:rPr lang="lt-LT" sz="2000">
                          <a:solidFill>
                            <a:srgbClr val="00B050"/>
                          </a:solidFill>
                          <a:effectLst/>
                        </a:rPr>
                        <a:t>Dažniausiai </a:t>
                      </a:r>
                      <a:r>
                        <a:rPr lang="lt-LT" sz="2000">
                          <a:effectLst/>
                        </a:rPr>
                        <a:t>(62 proc.) apie UTA yra </a:t>
                      </a:r>
                      <a:r>
                        <a:rPr lang="lt-LT" sz="2000">
                          <a:solidFill>
                            <a:srgbClr val="00B050"/>
                          </a:solidFill>
                          <a:effectLst/>
                        </a:rPr>
                        <a:t>sužinoję iš mokyklos vadovų</a:t>
                      </a:r>
                      <a:r>
                        <a:rPr lang="lt-LT" sz="2000">
                          <a:effectLst/>
                        </a:rPr>
                        <a:t>, 44 proc. – kvalifikacijos kėlimo renginiuose, 42 proc. – iš kolegų, 36 proc. – Savivaldybės mokytojų metodiniame būrelyje, 34 proc. – svetainėje Mokykla2030. Respondentų teigimu, </a:t>
                      </a:r>
                      <a:r>
                        <a:rPr lang="lt-LT" sz="2000">
                          <a:solidFill>
                            <a:srgbClr val="00B050"/>
                          </a:solidFill>
                          <a:effectLst/>
                        </a:rPr>
                        <a:t>įgytų žinių apie ugdymo turinio atnaujinimą dar netaiko 50 proc.</a:t>
                      </a:r>
                      <a:r>
                        <a:rPr lang="lt-LT" sz="2000">
                          <a:effectLst/>
                        </a:rPr>
                        <a:t>, jau taiko dalyko pamokose 40 proc., pasidalino su kolegomis 23 proc. </a:t>
                      </a:r>
                    </a:p>
                    <a:p>
                      <a:endParaRPr lang="lt-LT" sz="2000"/>
                    </a:p>
                  </a:txBody>
                  <a:tcPr/>
                </a:tc>
                <a:extLst>
                  <a:ext uri="{0D108BD9-81ED-4DB2-BD59-A6C34878D82A}">
                    <a16:rowId xmlns:a16="http://schemas.microsoft.com/office/drawing/2014/main" val="1699686671"/>
                  </a:ext>
                </a:extLst>
              </a:tr>
            </a:tbl>
          </a:graphicData>
        </a:graphic>
      </p:graphicFrame>
    </p:spTree>
    <p:extLst>
      <p:ext uri="{BB962C8B-B14F-4D97-AF65-F5344CB8AC3E}">
        <p14:creationId xmlns:p14="http://schemas.microsoft.com/office/powerpoint/2010/main" val="140515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DEB859C-2650-B9F7-9154-6F9849FECF3B}"/>
              </a:ext>
            </a:extLst>
          </p:cNvPr>
          <p:cNvSpPr>
            <a:spLocks noGrp="1"/>
          </p:cNvSpPr>
          <p:nvPr>
            <p:ph type="title"/>
          </p:nvPr>
        </p:nvSpPr>
        <p:spPr>
          <a:xfrm>
            <a:off x="194765" y="603682"/>
            <a:ext cx="5901235" cy="275206"/>
          </a:xfrm>
        </p:spPr>
        <p:txBody>
          <a:bodyPr>
            <a:normAutofit fontScale="90000"/>
          </a:bodyPr>
          <a:lstStyle/>
          <a:p>
            <a:r>
              <a:rPr lang="lt-LT" sz="2200" b="1"/>
              <a:t>3. Bendrosios kompetencijos įgyvendinant UTA </a:t>
            </a:r>
            <a:br>
              <a:rPr lang="lt-LT">
                <a:latin typeface="Times New Roman" panose="02020603050405020304" pitchFamily="18" charset="0"/>
                <a:ea typeface="Times New Roman" panose="02020603050405020304" pitchFamily="18" charset="0"/>
              </a:rPr>
            </a:br>
            <a:endParaRPr lang="lt-LT"/>
          </a:p>
        </p:txBody>
      </p:sp>
      <p:graphicFrame>
        <p:nvGraphicFramePr>
          <p:cNvPr id="4" name="Turinio vietos rezervavimo ženklas 3">
            <a:extLst>
              <a:ext uri="{FF2B5EF4-FFF2-40B4-BE49-F238E27FC236}">
                <a16:creationId xmlns:a16="http://schemas.microsoft.com/office/drawing/2014/main" id="{05BCC054-7173-9D25-A79E-D5B5DB7B1F0E}"/>
              </a:ext>
            </a:extLst>
          </p:cNvPr>
          <p:cNvGraphicFramePr>
            <a:graphicFrameLocks noGrp="1"/>
          </p:cNvGraphicFramePr>
          <p:nvPr>
            <p:ph idx="1"/>
            <p:extLst>
              <p:ext uri="{D42A27DB-BD31-4B8C-83A1-F6EECF244321}">
                <p14:modId xmlns:p14="http://schemas.microsoft.com/office/powerpoint/2010/main" val="1393322685"/>
              </p:ext>
            </p:extLst>
          </p:nvPr>
        </p:nvGraphicFramePr>
        <p:xfrm>
          <a:off x="194765" y="950930"/>
          <a:ext cx="6445731" cy="5305479"/>
        </p:xfrm>
        <a:graphic>
          <a:graphicData uri="http://schemas.openxmlformats.org/drawingml/2006/table">
            <a:tbl>
              <a:tblPr bandRow="1">
                <a:tableStyleId>{5C22544A-7EE6-4342-B048-85BDC9FD1C3A}</a:tableStyleId>
              </a:tblPr>
              <a:tblGrid>
                <a:gridCol w="352937">
                  <a:extLst>
                    <a:ext uri="{9D8B030D-6E8A-4147-A177-3AD203B41FA5}">
                      <a16:colId xmlns:a16="http://schemas.microsoft.com/office/drawing/2014/main" val="2618225842"/>
                    </a:ext>
                  </a:extLst>
                </a:gridCol>
                <a:gridCol w="2081925">
                  <a:extLst>
                    <a:ext uri="{9D8B030D-6E8A-4147-A177-3AD203B41FA5}">
                      <a16:colId xmlns:a16="http://schemas.microsoft.com/office/drawing/2014/main" val="2891454358"/>
                    </a:ext>
                  </a:extLst>
                </a:gridCol>
                <a:gridCol w="4010869">
                  <a:extLst>
                    <a:ext uri="{9D8B030D-6E8A-4147-A177-3AD203B41FA5}">
                      <a16:colId xmlns:a16="http://schemas.microsoft.com/office/drawing/2014/main" val="2771245798"/>
                    </a:ext>
                  </a:extLst>
                </a:gridCol>
              </a:tblGrid>
              <a:tr h="367719">
                <a:tc>
                  <a:txBody>
                    <a:bodyPr/>
                    <a:lstStyle/>
                    <a:p>
                      <a:r>
                        <a:rPr lang="lt-LT" sz="1200">
                          <a:effectLst/>
                        </a:rPr>
                        <a:t>3.1.</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Esu susipažinęs(-</a:t>
                      </a:r>
                      <a:r>
                        <a:rPr lang="lt-LT" sz="1200" err="1">
                          <a:effectLst/>
                        </a:rPr>
                        <a:t>usi</a:t>
                      </a:r>
                      <a:r>
                        <a:rPr lang="lt-LT" sz="1200">
                          <a:effectLst/>
                        </a:rPr>
                        <a:t>) su UTA kompetencijų aprašais </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220; Ne – 15; Iš dalies – 168</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3174794"/>
                  </a:ext>
                </a:extLst>
              </a:tr>
              <a:tr h="490292">
                <a:tc>
                  <a:txBody>
                    <a:bodyPr/>
                    <a:lstStyle/>
                    <a:p>
                      <a:r>
                        <a:rPr lang="lt-LT" sz="1200">
                          <a:effectLst/>
                        </a:rPr>
                        <a:t>3.2.</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Esu tikras(-a), kad suprantu, kaip reikės ugdyti mokinių bendrąsias kompetencijas dalyko pamokų metu</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159; Ne – 18; Iš dalies – 227</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7320496"/>
                  </a:ext>
                </a:extLst>
              </a:tr>
              <a:tr h="285578">
                <a:tc>
                  <a:txBody>
                    <a:bodyPr/>
                    <a:lstStyle/>
                    <a:p>
                      <a:r>
                        <a:rPr lang="lt-LT" sz="1200">
                          <a:effectLst/>
                        </a:rPr>
                        <a:t>3.3.</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Suprantu, kad man teks pasimokyti ir atnaujinti žinias apie kompetencijas</a:t>
                      </a: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267; Ne – 10; Iš dalies – 105</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49069"/>
                  </a:ext>
                </a:extLst>
              </a:tr>
              <a:tr h="1838593">
                <a:tc>
                  <a:txBody>
                    <a:bodyPr/>
                    <a:lstStyle/>
                    <a:p>
                      <a:r>
                        <a:rPr lang="lt-LT" sz="1200">
                          <a:effectLst/>
                        </a:rPr>
                        <a:t>3.4.</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Pažymėkite, kurias iš išvardintų mokytojui reikalingų kompetencijų norėtumėte patobulinti:</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1. bendradarbiavimas ir darbas komandoje – 58;</a:t>
                      </a:r>
                    </a:p>
                    <a:p>
                      <a:r>
                        <a:rPr lang="lt-LT" sz="1200">
                          <a:effectLst/>
                        </a:rPr>
                        <a:t>2. bendrųjų ir specifinių vaiko raidos dėsningumų išmanymas – 113;</a:t>
                      </a:r>
                    </a:p>
                    <a:p>
                      <a:r>
                        <a:rPr lang="lt-LT" sz="1200">
                          <a:effectLst/>
                        </a:rPr>
                        <a:t>3. įtraukiojo ugdymo strategijų išmanymas ir taikymas – 205;</a:t>
                      </a:r>
                    </a:p>
                    <a:p>
                      <a:r>
                        <a:rPr lang="lt-LT" sz="1200">
                          <a:effectLst/>
                        </a:rPr>
                        <a:t>4. mokymo ir mokymosi strategijų įvairovės išmanymas – 129 ;</a:t>
                      </a:r>
                    </a:p>
                    <a:p>
                      <a:r>
                        <a:rPr lang="lt-LT" sz="1200">
                          <a:effectLst/>
                        </a:rPr>
                        <a:t>5. skirtingų mokymo modelių ir galimų ugdymo technologijų įvaldymas ir taikymas – 181;</a:t>
                      </a:r>
                    </a:p>
                    <a:p>
                      <a:r>
                        <a:rPr lang="lt-LT" sz="1200">
                          <a:effectLst/>
                        </a:rPr>
                        <a:t>6. pozityvaus elgesio palaikymo strategijų išmanymas ir taikymas – 90;</a:t>
                      </a:r>
                    </a:p>
                    <a:p>
                      <a:r>
                        <a:rPr lang="lt-LT" sz="1200">
                          <a:effectLst/>
                        </a:rPr>
                        <a:t>7. gebėjimas suasmeninti, individualizuoti ir pritaikyti ugdymo turinį kiekvienam besimokančiajam – 180;</a:t>
                      </a:r>
                    </a:p>
                    <a:p>
                      <a:r>
                        <a:rPr lang="lt-LT" sz="1200">
                          <a:effectLst/>
                        </a:rPr>
                        <a:t>8. skaitmeninis raštingumas – 60; </a:t>
                      </a:r>
                    </a:p>
                    <a:p>
                      <a:r>
                        <a:rPr lang="lt-LT" sz="1200">
                          <a:effectLst/>
                        </a:rPr>
                        <a:t>9. kita – 7 (nenurodyta)</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044413"/>
                  </a:ext>
                </a:extLst>
              </a:tr>
              <a:tr h="490292">
                <a:tc>
                  <a:txBody>
                    <a:bodyPr/>
                    <a:lstStyle/>
                    <a:p>
                      <a:r>
                        <a:rPr lang="lt-LT" sz="1200">
                          <a:effectLst/>
                        </a:rPr>
                        <a:t>3.5.</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Manau, kad būtų naudinga apie  kompetencijomis grįstą UTA daugiau kalbėtis savo mokyklos metodinėse grupėse</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245; Ne – 11; Iš dalies – 149</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3284808"/>
                  </a:ext>
                </a:extLst>
              </a:tr>
              <a:tr h="367719">
                <a:tc>
                  <a:txBody>
                    <a:bodyPr/>
                    <a:lstStyle/>
                    <a:p>
                      <a:r>
                        <a:rPr lang="lt-LT" sz="1200">
                          <a:effectLst/>
                        </a:rPr>
                        <a:t>3.6.</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Esu linkęs(-usi) neskirti daug dėmesio ir laiko kompetencijų analizei</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34; Ne – 216; Iš dalies – 122</a:t>
                      </a:r>
                      <a:endParaRPr lang="lt-LT" sz="1200">
                        <a:effectLst/>
                        <a:latin typeface="Times New Roman" panose="02020603050405020304" pitchFamily="18" charset="0"/>
                        <a:ea typeface="Times New Roman" panose="02020603050405020304" pitchFamily="18" charset="0"/>
                      </a:endParaRPr>
                    </a:p>
                  </a:txBody>
                  <a:tcPr marL="45965" marR="459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9537765"/>
                  </a:ext>
                </a:extLst>
              </a:tr>
            </a:tbl>
          </a:graphicData>
        </a:graphic>
      </p:graphicFrame>
      <p:sp>
        <p:nvSpPr>
          <p:cNvPr id="6" name="TextBox 5">
            <a:extLst>
              <a:ext uri="{FF2B5EF4-FFF2-40B4-BE49-F238E27FC236}">
                <a16:creationId xmlns:a16="http://schemas.microsoft.com/office/drawing/2014/main" id="{56419BF8-36E2-7772-4428-E6B3190CC1A1}"/>
              </a:ext>
            </a:extLst>
          </p:cNvPr>
          <p:cNvSpPr txBox="1"/>
          <p:nvPr/>
        </p:nvSpPr>
        <p:spPr>
          <a:xfrm>
            <a:off x="6782541" y="365126"/>
            <a:ext cx="5214694" cy="6078587"/>
          </a:xfrm>
          <a:prstGeom prst="rect">
            <a:avLst/>
          </a:prstGeom>
          <a:solidFill>
            <a:schemeClr val="tx1"/>
          </a:solidFill>
        </p:spPr>
        <p:txBody>
          <a:bodyPr wrap="square" lIns="91440" tIns="45720" rIns="91440" bIns="45720" anchor="t">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t-LT" sz="1400" b="1">
                <a:solidFill>
                  <a:schemeClr val="bg1"/>
                </a:solidFill>
                <a:effectLst/>
                <a:latin typeface="Times New Roman" panose="02020603050405020304" pitchFamily="18" charset="0"/>
                <a:ea typeface="Times New Roman" panose="02020603050405020304" pitchFamily="18" charset="0"/>
              </a:rPr>
              <a:t>Duomenis apibendrinanti išvada:</a:t>
            </a:r>
            <a:r>
              <a:rPr lang="lt-LT" sz="1400">
                <a:solidFill>
                  <a:schemeClr val="bg1"/>
                </a:solidFill>
                <a:effectLst/>
                <a:latin typeface="Times New Roman" panose="02020603050405020304" pitchFamily="18" charset="0"/>
                <a:ea typeface="Times New Roman" panose="02020603050405020304" pitchFamily="18" charset="0"/>
              </a:rPr>
              <a:t> </a:t>
            </a:r>
          </a:p>
          <a:p>
            <a:pPr algn="just">
              <a:defRPr/>
            </a:pPr>
            <a:r>
              <a:rPr lang="lt-LT" sz="1400">
                <a:solidFill>
                  <a:schemeClr val="bg1"/>
                </a:solidFill>
                <a:effectLst/>
                <a:latin typeface="Times New Roman"/>
                <a:ea typeface="Times New Roman" panose="02020603050405020304" pitchFamily="18" charset="0"/>
                <a:cs typeface="Times New Roman"/>
              </a:rPr>
              <a:t>55 proc. mokytojų yra susipažinę, 42 proc. iš dalies, o 3 proc. dar nesusipažinę su UTA kompetencijų aprašais. 39 proc. yra tikri, daugiau nei pusė, 57 proc., tik iš dalies yra tikri, kad supranta, kaip reikės ugdyti mokinių bendrąsias kompetencijas dalyko pamokų metu. Tačiau yra ir tokių mokytojų (4 proc.), kurie tuo nėra užtikrinti. </a:t>
            </a:r>
            <a:r>
              <a:rPr lang="lt-LT" sz="1400">
                <a:solidFill>
                  <a:srgbClr val="FF0000"/>
                </a:solidFill>
                <a:effectLst/>
                <a:latin typeface="Times New Roman"/>
                <a:ea typeface="Times New Roman" panose="02020603050405020304" pitchFamily="18" charset="0"/>
                <a:cs typeface="Times New Roman"/>
              </a:rPr>
              <a:t>Didžioji dauguma mokytojų, net 70 proc., mano, kad teks pasimokyti ir atnaujinti žinias apie kompetencijas. </a:t>
            </a:r>
            <a:r>
              <a:rPr lang="lt-LT" sz="1400">
                <a:solidFill>
                  <a:schemeClr val="bg1"/>
                </a:solidFill>
                <a:effectLst/>
                <a:latin typeface="Times New Roman"/>
                <a:ea typeface="Times New Roman" panose="02020603050405020304" pitchFamily="18" charset="0"/>
                <a:cs typeface="Times New Roman"/>
              </a:rPr>
              <a:t>27 proc. mokytojų teigimu tik iš dalies tai supranta, o 3 proc. nesupranta, jog teks ir jiems patiems mokytis. Iš išvardintų mokytojui reikalingų kompetencijų įgyvendinant UTA net pusė (50 proc.) norėtų patobulinti</a:t>
            </a:r>
            <a:r>
              <a:rPr lang="lt-LT" sz="1400">
                <a:solidFill>
                  <a:schemeClr val="bg1">
                    <a:lumMod val="95000"/>
                  </a:schemeClr>
                </a:solidFill>
                <a:effectLst/>
                <a:latin typeface="Times New Roman"/>
                <a:ea typeface="Times New Roman" panose="02020603050405020304" pitchFamily="18" charset="0"/>
                <a:cs typeface="Times New Roman"/>
              </a:rPr>
              <a:t> įtraukiojo ugdymo strategijų išmanymo ir taikymo kompetenciją; po 45 proc. mokytojų – skirtingų mokymo modelių ir galimų ugdymo technologijų įvaldymo ir taikymo bei gebėjimo suasmeninti, individualizuoti ir pritaikyti ugdymo turinį kiekvienam besimokančiajam kompetencijas. Kita dalis (32 proc.) mokytojų norėtų stiprinti mokymo ir mokymosi strategijų įvairovės išmanymo,</a:t>
            </a:r>
            <a:r>
              <a:rPr lang="lt-LT" sz="1400">
                <a:solidFill>
                  <a:schemeClr val="bg1"/>
                </a:solidFill>
                <a:effectLst/>
                <a:latin typeface="Times New Roman"/>
                <a:ea typeface="Times New Roman" panose="02020603050405020304" pitchFamily="18" charset="0"/>
                <a:cs typeface="Times New Roman"/>
              </a:rPr>
              <a:t> 28 proc. </a:t>
            </a:r>
            <a:r>
              <a:rPr lang="lt-LT" sz="1400">
                <a:solidFill>
                  <a:srgbClr val="00B050"/>
                </a:solidFill>
                <a:effectLst/>
                <a:latin typeface="Times New Roman"/>
                <a:ea typeface="Times New Roman" panose="02020603050405020304" pitchFamily="18" charset="0"/>
                <a:cs typeface="Times New Roman"/>
              </a:rPr>
              <a:t>bendrųjų ir specifinių vaiko raidos dėsningumų išmanymo,</a:t>
            </a:r>
            <a:r>
              <a:rPr lang="lt-LT" sz="1400">
                <a:solidFill>
                  <a:schemeClr val="bg1"/>
                </a:solidFill>
                <a:effectLst/>
                <a:latin typeface="Times New Roman"/>
                <a:ea typeface="Times New Roman" panose="02020603050405020304" pitchFamily="18" charset="0"/>
                <a:cs typeface="Times New Roman"/>
              </a:rPr>
              <a:t> 22 proc. – </a:t>
            </a:r>
            <a:r>
              <a:rPr lang="lt-LT" sz="1400">
                <a:solidFill>
                  <a:srgbClr val="00B050"/>
                </a:solidFill>
                <a:effectLst/>
                <a:latin typeface="Times New Roman"/>
                <a:ea typeface="Times New Roman" panose="02020603050405020304" pitchFamily="18" charset="0"/>
                <a:cs typeface="Times New Roman"/>
              </a:rPr>
              <a:t>pozityvaus elgesio palaikymo strategijų išmanymo ir taikymo,</a:t>
            </a:r>
            <a:r>
              <a:rPr lang="lt-LT" sz="1400">
                <a:solidFill>
                  <a:schemeClr val="bg1"/>
                </a:solidFill>
                <a:effectLst/>
                <a:latin typeface="Times New Roman"/>
                <a:ea typeface="Times New Roman" panose="02020603050405020304" pitchFamily="18" charset="0"/>
                <a:cs typeface="Times New Roman"/>
              </a:rPr>
              <a:t> 19 proc. – </a:t>
            </a:r>
            <a:r>
              <a:rPr lang="lt-LT" sz="1400">
                <a:solidFill>
                  <a:srgbClr val="00B050"/>
                </a:solidFill>
                <a:effectLst/>
                <a:latin typeface="Times New Roman"/>
                <a:ea typeface="Times New Roman" panose="02020603050405020304" pitchFamily="18" charset="0"/>
                <a:cs typeface="Times New Roman"/>
              </a:rPr>
              <a:t>skaitmeninio raštingumo,</a:t>
            </a:r>
            <a:r>
              <a:rPr lang="lt-LT" sz="1400">
                <a:solidFill>
                  <a:schemeClr val="bg1"/>
                </a:solidFill>
                <a:effectLst/>
                <a:latin typeface="Times New Roman"/>
                <a:ea typeface="Times New Roman" panose="02020603050405020304" pitchFamily="18" charset="0"/>
                <a:cs typeface="Times New Roman"/>
              </a:rPr>
              <a:t> 14 proc. – </a:t>
            </a:r>
            <a:r>
              <a:rPr lang="lt-LT" sz="1400">
                <a:solidFill>
                  <a:srgbClr val="00B050"/>
                </a:solidFill>
                <a:effectLst/>
                <a:latin typeface="Times New Roman"/>
                <a:ea typeface="Times New Roman" panose="02020603050405020304" pitchFamily="18" charset="0"/>
                <a:cs typeface="Times New Roman"/>
              </a:rPr>
              <a:t>bendradarbiavimo ir darbo komandoje kompetencijas.</a:t>
            </a:r>
            <a:r>
              <a:rPr lang="lt-LT" sz="1400">
                <a:solidFill>
                  <a:schemeClr val="bg1"/>
                </a:solidFill>
                <a:effectLst/>
                <a:latin typeface="Times New Roman"/>
                <a:ea typeface="Times New Roman" panose="02020603050405020304" pitchFamily="18" charset="0"/>
                <a:cs typeface="Times New Roman"/>
              </a:rPr>
              <a:t> Kad </a:t>
            </a:r>
            <a:r>
              <a:rPr lang="lt-LT" sz="1400">
                <a:solidFill>
                  <a:srgbClr val="7030A0"/>
                </a:solidFill>
                <a:effectLst/>
                <a:latin typeface="Times New Roman"/>
                <a:ea typeface="Times New Roman" panose="02020603050405020304" pitchFamily="18" charset="0"/>
                <a:cs typeface="Times New Roman"/>
              </a:rPr>
              <a:t>apie kompetencijomis grįstą </a:t>
            </a:r>
            <a:r>
              <a:rPr lang="lt-LT" sz="1400">
                <a:solidFill>
                  <a:srgbClr val="7030A0"/>
                </a:solidFill>
                <a:latin typeface="Times New Roman"/>
                <a:ea typeface="Times New Roman" panose="02020603050405020304" pitchFamily="18" charset="0"/>
                <a:cs typeface="Times New Roman"/>
              </a:rPr>
              <a:t>ugdymą </a:t>
            </a:r>
            <a:r>
              <a:rPr lang="lt-LT" sz="1400">
                <a:solidFill>
                  <a:srgbClr val="7030A0"/>
                </a:solidFill>
                <a:effectLst/>
                <a:latin typeface="Times New Roman"/>
                <a:ea typeface="Times New Roman" panose="02020603050405020304" pitchFamily="18" charset="0"/>
                <a:cs typeface="Times New Roman"/>
              </a:rPr>
              <a:t>reikėtų daugiau kalbėtis mokyklose, teigia daugiau nei pusė </a:t>
            </a:r>
            <a:r>
              <a:rPr lang="lt-LT" sz="1400">
                <a:solidFill>
                  <a:schemeClr val="bg1"/>
                </a:solidFill>
                <a:effectLst/>
                <a:latin typeface="Times New Roman"/>
                <a:ea typeface="Times New Roman" panose="02020603050405020304" pitchFamily="18" charset="0"/>
                <a:cs typeface="Times New Roman"/>
              </a:rPr>
              <a:t>(60 proc.) respondentų.</a:t>
            </a:r>
            <a:r>
              <a:rPr lang="lt-LT" sz="1400">
                <a:solidFill>
                  <a:schemeClr val="bg1"/>
                </a:solidFill>
                <a:latin typeface="Times New Roman"/>
                <a:ea typeface="Times New Roman" panose="02020603050405020304" pitchFamily="18" charset="0"/>
                <a:cs typeface="Times New Roman"/>
              </a:rPr>
              <a:t> </a:t>
            </a:r>
            <a:r>
              <a:rPr lang="lt-LT" sz="1400">
                <a:solidFill>
                  <a:schemeClr val="bg1"/>
                </a:solidFill>
                <a:effectLst/>
                <a:latin typeface="Times New Roman"/>
                <a:ea typeface="Times New Roman" panose="02020603050405020304" pitchFamily="18" charset="0"/>
                <a:cs typeface="Times New Roman"/>
              </a:rPr>
              <a:t> Tačiau iš dalies šiam teiginiui pritaria 37 proc. mokytojų, o nepritariančių yra 3 proc. </a:t>
            </a:r>
            <a:r>
              <a:rPr lang="lt-LT" sz="1400">
                <a:solidFill>
                  <a:srgbClr val="FFC000"/>
                </a:solidFill>
                <a:effectLst/>
                <a:latin typeface="Times New Roman"/>
                <a:ea typeface="Times New Roman" panose="02020603050405020304" pitchFamily="18" charset="0"/>
                <a:cs typeface="Times New Roman"/>
              </a:rPr>
              <a:t>Didžioji dalis apklaustųjų (58 proc.) yra linkę skirti arba skirti iš dalies (33 proc.) daug dėmesio ir laiko kompetencijų analizei</a:t>
            </a:r>
            <a:r>
              <a:rPr lang="lt-LT" sz="1400">
                <a:solidFill>
                  <a:schemeClr val="bg1"/>
                </a:solidFill>
                <a:effectLst/>
                <a:latin typeface="Times New Roman"/>
                <a:ea typeface="Times New Roman" panose="02020603050405020304" pitchFamily="18" charset="0"/>
                <a:cs typeface="Times New Roman"/>
              </a:rPr>
              <a:t>, ir tik 9 proc. šiam darbui daug dėmesio bei laiko šiuo metu neskiria.</a:t>
            </a:r>
            <a:endParaRPr lang="lt-LT" sz="1400">
              <a:solidFill>
                <a:schemeClr val="bg1"/>
              </a:solidFill>
              <a:effectLst/>
              <a:latin typeface="Times New Roman"/>
              <a:cs typeface="Times New Roman"/>
            </a:endParaRPr>
          </a:p>
          <a:p>
            <a:endParaRPr lang="lt-LT" sz="1100">
              <a:solidFill>
                <a:schemeClr val="bg1"/>
              </a:solidFill>
            </a:endParaRPr>
          </a:p>
        </p:txBody>
      </p:sp>
    </p:spTree>
    <p:extLst>
      <p:ext uri="{BB962C8B-B14F-4D97-AF65-F5344CB8AC3E}">
        <p14:creationId xmlns:p14="http://schemas.microsoft.com/office/powerpoint/2010/main" val="348369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071D27-1F6D-52BA-7A96-DF77FAB6CFC1}"/>
              </a:ext>
            </a:extLst>
          </p:cNvPr>
          <p:cNvSpPr>
            <a:spLocks noGrp="1"/>
          </p:cNvSpPr>
          <p:nvPr>
            <p:ph type="title"/>
          </p:nvPr>
        </p:nvSpPr>
        <p:spPr>
          <a:xfrm>
            <a:off x="381740" y="365125"/>
            <a:ext cx="8202968" cy="655807"/>
          </a:xfrm>
        </p:spPr>
        <p:txBody>
          <a:bodyPr>
            <a:noAutofit/>
          </a:bodyPr>
          <a:lstStyle/>
          <a:p>
            <a:r>
              <a:rPr lang="lt-LT" sz="2800">
                <a:solidFill>
                  <a:srgbClr val="000000"/>
                </a:solidFill>
                <a:latin typeface="Calibri" panose="020F0502020204030204" pitchFamily="34" charset="0"/>
              </a:rPr>
              <a:t>4. Mano kvalifikacijos tobulinimas įgyvendinant UTA</a:t>
            </a:r>
            <a:br>
              <a:rPr lang="lt-LT" sz="2800">
                <a:latin typeface="Arial" panose="020B0604020202020204" pitchFamily="34" charset="0"/>
              </a:rPr>
            </a:br>
            <a:endParaRPr lang="lt-LT" sz="2800"/>
          </a:p>
        </p:txBody>
      </p:sp>
      <p:graphicFrame>
        <p:nvGraphicFramePr>
          <p:cNvPr id="4" name="Turinio vietos rezervavimo ženklas 3">
            <a:extLst>
              <a:ext uri="{FF2B5EF4-FFF2-40B4-BE49-F238E27FC236}">
                <a16:creationId xmlns:a16="http://schemas.microsoft.com/office/drawing/2014/main" id="{4BDEB071-54E1-B328-9DDB-06545E6E6577}"/>
              </a:ext>
            </a:extLst>
          </p:cNvPr>
          <p:cNvGraphicFramePr>
            <a:graphicFrameLocks noGrp="1"/>
          </p:cNvGraphicFramePr>
          <p:nvPr>
            <p:ph idx="1"/>
            <p:extLst>
              <p:ext uri="{D42A27DB-BD31-4B8C-83A1-F6EECF244321}">
                <p14:modId xmlns:p14="http://schemas.microsoft.com/office/powerpoint/2010/main" val="2959822683"/>
              </p:ext>
            </p:extLst>
          </p:nvPr>
        </p:nvGraphicFramePr>
        <p:xfrm>
          <a:off x="456912" y="734159"/>
          <a:ext cx="5710572" cy="5669280"/>
        </p:xfrm>
        <a:graphic>
          <a:graphicData uri="http://schemas.openxmlformats.org/drawingml/2006/table">
            <a:tbl>
              <a:tblPr bandRow="1">
                <a:tableStyleId>{5C22544A-7EE6-4342-B048-85BDC9FD1C3A}</a:tableStyleId>
              </a:tblPr>
              <a:tblGrid>
                <a:gridCol w="507969">
                  <a:extLst>
                    <a:ext uri="{9D8B030D-6E8A-4147-A177-3AD203B41FA5}">
                      <a16:colId xmlns:a16="http://schemas.microsoft.com/office/drawing/2014/main" val="204336903"/>
                    </a:ext>
                  </a:extLst>
                </a:gridCol>
                <a:gridCol w="2130253">
                  <a:extLst>
                    <a:ext uri="{9D8B030D-6E8A-4147-A177-3AD203B41FA5}">
                      <a16:colId xmlns:a16="http://schemas.microsoft.com/office/drawing/2014/main" val="1949274580"/>
                    </a:ext>
                  </a:extLst>
                </a:gridCol>
                <a:gridCol w="3072350">
                  <a:extLst>
                    <a:ext uri="{9D8B030D-6E8A-4147-A177-3AD203B41FA5}">
                      <a16:colId xmlns:a16="http://schemas.microsoft.com/office/drawing/2014/main" val="3546323874"/>
                    </a:ext>
                  </a:extLst>
                </a:gridCol>
              </a:tblGrid>
              <a:tr h="421097">
                <a:tc>
                  <a:txBody>
                    <a:bodyPr/>
                    <a:lstStyle/>
                    <a:p>
                      <a:r>
                        <a:rPr lang="lt-LT" sz="1200">
                          <a:effectLst/>
                        </a:rPr>
                        <a:t>4.1.</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Galiu pats(-i) perprasti atnaujintas bendrąsias programas ir darbą pagal jas</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75; Ne – 52; Iš dalies – 281</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4970148"/>
                  </a:ext>
                </a:extLst>
              </a:tr>
              <a:tr h="561463">
                <a:tc>
                  <a:txBody>
                    <a:bodyPr/>
                    <a:lstStyle/>
                    <a:p>
                      <a:r>
                        <a:rPr lang="lt-LT" sz="1200">
                          <a:effectLst/>
                        </a:rPr>
                        <a:t>4.2.</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Norėčiau dalyvauti kvalifikacijos tobulinimo renginiuose, kur bus pristatomas ugdymo turinio atnaujinimas </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312; Ne – 11; Iš dalies – 85</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6576962"/>
                  </a:ext>
                </a:extLst>
              </a:tr>
              <a:tr h="842194">
                <a:tc>
                  <a:txBody>
                    <a:bodyPr/>
                    <a:lstStyle/>
                    <a:p>
                      <a:r>
                        <a:rPr lang="lt-LT" sz="1200">
                          <a:effectLst/>
                        </a:rPr>
                        <a:t>4.3.</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Man svarbu, kad planuodamas(-a) savo</a:t>
                      </a:r>
                    </a:p>
                    <a:p>
                      <a:r>
                        <a:rPr lang="lt-LT" sz="1200">
                          <a:effectLst/>
                        </a:rPr>
                        <a:t>pamokas (ugdymo procesą) pagal atnaujintas bendrąsias programas galėčiau bendrauti ir bendradarbiauti su kolegomis</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333; Ne – 4; Iš dalies – 71</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0725846"/>
                  </a:ext>
                </a:extLst>
              </a:tr>
              <a:tr h="421097">
                <a:tc>
                  <a:txBody>
                    <a:bodyPr/>
                    <a:lstStyle/>
                    <a:p>
                      <a:r>
                        <a:rPr lang="lt-LT" sz="1200">
                          <a:effectLst/>
                        </a:rPr>
                        <a:t>4.4.</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Turiu patirties ir galiu ja dalintis su kolegomis, kaip organizuoti kompetencijomis grįstą pamoką</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59; Ne – 113; Iš dalies – 236</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6771882"/>
                  </a:ext>
                </a:extLst>
              </a:tr>
              <a:tr h="561463">
                <a:tc>
                  <a:txBody>
                    <a:bodyPr/>
                    <a:lstStyle/>
                    <a:p>
                      <a:r>
                        <a:rPr lang="lt-LT" sz="1200">
                          <a:effectLst/>
                        </a:rPr>
                        <a:t>4.5.</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Švietimo įstaigoje, kurioje aš dirbu, sudarytos sąlygos mokytojų kolegialiam bendradarbiavimui</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Taip – 326; Ne – 1; Iš dalies – 37</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14998"/>
                  </a:ext>
                </a:extLst>
              </a:tr>
              <a:tr h="1403657">
                <a:tc>
                  <a:txBody>
                    <a:bodyPr/>
                    <a:lstStyle/>
                    <a:p>
                      <a:r>
                        <a:rPr lang="lt-LT" sz="1200">
                          <a:effectLst/>
                        </a:rPr>
                        <a:t>4.6.</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Pažymėkite, kokios kvalifikacijos tobulinimo renginių formos Jums aktualiausios (galimi keli pasirinkimai):</a:t>
                      </a:r>
                    </a:p>
                    <a:p>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1200">
                          <a:effectLst/>
                        </a:rPr>
                        <a:t>1.paskaita – 136;</a:t>
                      </a:r>
                    </a:p>
                    <a:p>
                      <a:r>
                        <a:rPr lang="lt-LT" sz="1200">
                          <a:effectLst/>
                        </a:rPr>
                        <a:t>2. tęstinė kvalifikacijos tobulinimo programa (ne mažiau nei 40 val.) – 131;</a:t>
                      </a:r>
                    </a:p>
                    <a:p>
                      <a:r>
                        <a:rPr lang="lt-LT" sz="1200">
                          <a:effectLst/>
                        </a:rPr>
                        <a:t>3. „Kolega kolegai” – 221;</a:t>
                      </a:r>
                    </a:p>
                    <a:p>
                      <a:r>
                        <a:rPr lang="lt-LT" sz="1200">
                          <a:effectLst/>
                        </a:rPr>
                        <a:t>4. </a:t>
                      </a:r>
                      <a:r>
                        <a:rPr lang="lt-LT" sz="1200" err="1">
                          <a:effectLst/>
                        </a:rPr>
                        <a:t>vebinarai</a:t>
                      </a:r>
                      <a:r>
                        <a:rPr lang="lt-LT" sz="1200">
                          <a:effectLst/>
                        </a:rPr>
                        <a:t> – 158;</a:t>
                      </a:r>
                    </a:p>
                    <a:p>
                      <a:r>
                        <a:rPr lang="lt-LT" sz="1200">
                          <a:effectLst/>
                        </a:rPr>
                        <a:t>5. NŠA mokymai (konsultacijos) – 115;</a:t>
                      </a:r>
                    </a:p>
                    <a:p>
                      <a:r>
                        <a:rPr lang="lt-LT" sz="1200">
                          <a:effectLst/>
                        </a:rPr>
                        <a:t>6. išvažiuojamasis gerosios patirties stebėjimo vizitas Lietuvoje (užsienyje) – 213;</a:t>
                      </a:r>
                    </a:p>
                    <a:p>
                      <a:r>
                        <a:rPr lang="lt-LT" sz="1200">
                          <a:effectLst/>
                        </a:rPr>
                        <a:t>7. kita – 1</a:t>
                      </a:r>
                    </a:p>
                    <a:p>
                      <a:r>
                        <a:rPr lang="lt-LT" sz="1200">
                          <a:effectLst/>
                        </a:rPr>
                        <a:t>Geriausių Lietuvos mokytojų </a:t>
                      </a:r>
                      <a:r>
                        <a:rPr lang="lt-LT" sz="1200" err="1">
                          <a:effectLst/>
                        </a:rPr>
                        <a:t>patyriminiai</a:t>
                      </a:r>
                      <a:r>
                        <a:rPr lang="lt-LT" sz="1200">
                          <a:effectLst/>
                        </a:rPr>
                        <a:t> seminarai.</a:t>
                      </a:r>
                      <a:endParaRPr lang="lt-LT" sz="1200">
                        <a:effectLst/>
                        <a:latin typeface="Times New Roman"/>
                        <a:ea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1678969"/>
                  </a:ext>
                </a:extLst>
              </a:tr>
            </a:tbl>
          </a:graphicData>
        </a:graphic>
      </p:graphicFrame>
      <p:sp>
        <p:nvSpPr>
          <p:cNvPr id="5" name="TextBox 4">
            <a:extLst>
              <a:ext uri="{FF2B5EF4-FFF2-40B4-BE49-F238E27FC236}">
                <a16:creationId xmlns:a16="http://schemas.microsoft.com/office/drawing/2014/main" id="{EE33373E-4B98-8CDD-C0A1-C9A2119E6920}"/>
              </a:ext>
            </a:extLst>
          </p:cNvPr>
          <p:cNvSpPr txBox="1"/>
          <p:nvPr/>
        </p:nvSpPr>
        <p:spPr>
          <a:xfrm>
            <a:off x="6261049" y="736833"/>
            <a:ext cx="5838404" cy="6124754"/>
          </a:xfrm>
          <a:prstGeom prst="rect">
            <a:avLst/>
          </a:prstGeom>
          <a:solidFill>
            <a:schemeClr val="tx1"/>
          </a:solidFill>
        </p:spPr>
        <p:txBody>
          <a:bodyPr wrap="square" lIns="91440" tIns="45720" rIns="91440" bIns="45720" anchor="t">
            <a:spAutoFit/>
          </a:bodyPr>
          <a:lstStyle/>
          <a:p>
            <a:pPr algn="just"/>
            <a:r>
              <a:rPr lang="lt-LT" sz="1400" b="1">
                <a:solidFill>
                  <a:schemeClr val="bg1"/>
                </a:solidFill>
                <a:effectLst/>
                <a:latin typeface="Times New Roman"/>
                <a:ea typeface="Times New Roman" panose="02020603050405020304" pitchFamily="18" charset="0"/>
                <a:cs typeface="Times New Roman"/>
              </a:rPr>
              <a:t>Duomenis apibendrinanti išvada: </a:t>
            </a:r>
            <a:r>
              <a:rPr lang="lt-LT" sz="1400" b="1">
                <a:solidFill>
                  <a:srgbClr val="FF0000"/>
                </a:solidFill>
                <a:latin typeface="Times New Roman"/>
                <a:ea typeface="Times New Roman" panose="02020603050405020304" pitchFamily="18" charset="0"/>
                <a:cs typeface="Times New Roman"/>
              </a:rPr>
              <a:t>d</a:t>
            </a:r>
            <a:r>
              <a:rPr lang="lt-LT" sz="1400">
                <a:solidFill>
                  <a:srgbClr val="FF0000"/>
                </a:solidFill>
                <a:latin typeface="Times New Roman"/>
                <a:ea typeface="Times New Roman" panose="02020603050405020304" pitchFamily="18" charset="0"/>
                <a:cs typeface="Times New Roman"/>
              </a:rPr>
              <a:t>augiau</a:t>
            </a:r>
            <a:r>
              <a:rPr lang="lt-LT" sz="1400">
                <a:solidFill>
                  <a:srgbClr val="FF0000"/>
                </a:solidFill>
                <a:effectLst/>
                <a:latin typeface="Times New Roman"/>
                <a:ea typeface="Times New Roman" panose="02020603050405020304" pitchFamily="18" charset="0"/>
                <a:cs typeface="Times New Roman"/>
              </a:rPr>
              <a:t> nei pusė, 68 proc., mokytojų iš dalies gali patys perprasti atnaujintas bendrąsias programas ir darbą pagal jas</a:t>
            </a:r>
            <a:r>
              <a:rPr lang="lt-LT" sz="1400">
                <a:solidFill>
                  <a:schemeClr val="bg1"/>
                </a:solidFill>
                <a:effectLst/>
                <a:latin typeface="Times New Roman"/>
                <a:ea typeface="Times New Roman" panose="02020603050405020304" pitchFamily="18" charset="0"/>
                <a:cs typeface="Times New Roman"/>
              </a:rPr>
              <a:t>, ir tik 18 proc. tai gali padaryti savarankiškai, o 12 proc. – perprasti atnaujintų ugdymosi programų apskritai nepavyksta. </a:t>
            </a:r>
            <a:r>
              <a:rPr lang="lt-LT" sz="1400">
                <a:solidFill>
                  <a:schemeClr val="accent4">
                    <a:lumMod val="60000"/>
                    <a:lumOff val="40000"/>
                  </a:schemeClr>
                </a:solidFill>
                <a:effectLst/>
                <a:latin typeface="Times New Roman"/>
                <a:ea typeface="Times New Roman" panose="02020603050405020304" pitchFamily="18" charset="0"/>
                <a:cs typeface="Times New Roman"/>
              </a:rPr>
              <a:t>Didžioji dauguma mokytojų, net 76 proc., norėtų dalyvauti kvalifikacijos tobulinimo renginiuose</a:t>
            </a:r>
            <a:r>
              <a:rPr lang="lt-LT" sz="1400">
                <a:solidFill>
                  <a:schemeClr val="bg1"/>
                </a:solidFill>
                <a:effectLst/>
                <a:latin typeface="Times New Roman"/>
                <a:ea typeface="Times New Roman" panose="02020603050405020304" pitchFamily="18" charset="0"/>
                <a:cs typeface="Times New Roman"/>
              </a:rPr>
              <a:t>, kur būtų pristatomas ugdymo turinio atnaujinimas. 20 proc. teigia, jog iš dalies tokiuose renginiuose pravartu dalyvauti. Tačiau 2 proc. mokytojų nuomone, renginių, kur būtų pristatomas ugdymo turinio atnaujinimas, – nereikia. </a:t>
            </a:r>
            <a:r>
              <a:rPr lang="lt-LT" sz="1400">
                <a:solidFill>
                  <a:srgbClr val="00B050"/>
                </a:solidFill>
                <a:effectLst/>
                <a:latin typeface="Times New Roman"/>
                <a:ea typeface="Times New Roman" panose="02020603050405020304" pitchFamily="18" charset="0"/>
                <a:cs typeface="Times New Roman"/>
              </a:rPr>
              <a:t>Bendravimas ir bendradarbiavimas su kolegomis</a:t>
            </a:r>
            <a:r>
              <a:rPr lang="lt-LT" sz="1400">
                <a:solidFill>
                  <a:schemeClr val="bg1"/>
                </a:solidFill>
                <a:effectLst/>
                <a:latin typeface="Times New Roman"/>
                <a:ea typeface="Times New Roman" panose="02020603050405020304" pitchFamily="18" charset="0"/>
                <a:cs typeface="Times New Roman"/>
              </a:rPr>
              <a:t> planuojant savo pamokas (ugdymo procesą) pagal atnaujintas bendrąsias programas </a:t>
            </a:r>
            <a:r>
              <a:rPr lang="lt-LT" sz="1400">
                <a:solidFill>
                  <a:srgbClr val="00B050"/>
                </a:solidFill>
                <a:effectLst/>
                <a:latin typeface="Times New Roman"/>
                <a:ea typeface="Times New Roman" panose="02020603050405020304" pitchFamily="18" charset="0"/>
                <a:cs typeface="Times New Roman"/>
              </a:rPr>
              <a:t>yra svarbus 81 proc. mokytojų</a:t>
            </a:r>
            <a:r>
              <a:rPr lang="lt-LT" sz="1400">
                <a:solidFill>
                  <a:schemeClr val="bg1"/>
                </a:solidFill>
                <a:effectLst/>
                <a:latin typeface="Times New Roman"/>
                <a:ea typeface="Times New Roman" panose="02020603050405020304" pitchFamily="18" charset="0"/>
                <a:cs typeface="Times New Roman"/>
              </a:rPr>
              <a:t>, 17 proc. – tai yra svarbu iš dalies ir tik 1 proc. atsakiusiųjų bendravimas ir bendradarbiavimas nėra svarbus. 58 proc. mokytojų teigia, kad iš dalies turi patirties ir gali ja dalintis su kolegomis, kaip organizuoti kompetencijomis grįstą pamoką, 28 proc. atsakė, kad tokios patirties neturi, bet </a:t>
            </a:r>
            <a:r>
              <a:rPr lang="lt-LT" sz="1400">
                <a:solidFill>
                  <a:srgbClr val="FFFF00"/>
                </a:solidFill>
                <a:effectLst/>
                <a:latin typeface="Times New Roman"/>
                <a:ea typeface="Times New Roman" panose="02020603050405020304" pitchFamily="18" charset="0"/>
                <a:cs typeface="Times New Roman"/>
              </a:rPr>
              <a:t>15 proc. respondentų gali dalintis patirtimi, kaip organizuoti kompetencijomis grįstą pamoką.</a:t>
            </a:r>
          </a:p>
          <a:p>
            <a:pPr algn="just"/>
            <a:r>
              <a:rPr lang="lt-LT" sz="1400">
                <a:solidFill>
                  <a:schemeClr val="bg1"/>
                </a:solidFill>
                <a:effectLst/>
                <a:latin typeface="Times New Roman"/>
                <a:ea typeface="Times New Roman" panose="02020603050405020304" pitchFamily="18" charset="0"/>
                <a:cs typeface="Times New Roman"/>
              </a:rPr>
              <a:t>Kad švietimo įstaigose, kuriose dirbama, </a:t>
            </a:r>
            <a:r>
              <a:rPr lang="lt-LT" sz="1400">
                <a:solidFill>
                  <a:srgbClr val="7030A0"/>
                </a:solidFill>
                <a:effectLst/>
                <a:latin typeface="Times New Roman"/>
                <a:ea typeface="Times New Roman" panose="02020603050405020304" pitchFamily="18" charset="0"/>
                <a:cs typeface="Times New Roman"/>
              </a:rPr>
              <a:t>yra sudarytos sąlygos mokytojų kolegialiam bendradarbiavimui, atsakė didžioji dalis pedagogų</a:t>
            </a:r>
            <a:r>
              <a:rPr lang="lt-LT" sz="1400">
                <a:solidFill>
                  <a:schemeClr val="bg1"/>
                </a:solidFill>
                <a:effectLst/>
                <a:latin typeface="Times New Roman"/>
                <a:ea typeface="Times New Roman" panose="02020603050405020304" pitchFamily="18" charset="0"/>
                <a:cs typeface="Times New Roman"/>
              </a:rPr>
              <a:t> (90 proc.),</a:t>
            </a:r>
            <a:r>
              <a:rPr lang="lt-LT" sz="1400">
                <a:solidFill>
                  <a:schemeClr val="bg1"/>
                </a:solidFill>
                <a:latin typeface="Times New Roman"/>
                <a:ea typeface="Times New Roman" panose="02020603050405020304" pitchFamily="18" charset="0"/>
                <a:cs typeface="Times New Roman"/>
              </a:rPr>
              <a:t> </a:t>
            </a:r>
            <a:r>
              <a:rPr lang="lt-LT" sz="1400">
                <a:solidFill>
                  <a:schemeClr val="bg1"/>
                </a:solidFill>
                <a:effectLst/>
                <a:latin typeface="Times New Roman"/>
                <a:ea typeface="Times New Roman" panose="02020603050405020304" pitchFamily="18" charset="0"/>
                <a:cs typeface="Times New Roman"/>
              </a:rPr>
              <a:t> tokias sąlygas iš dalies turi 11 proc. mokytojų ir tik 0,3 proc. – neturi. „Kolega kolegai” kaip aktualiausia kvalifikacijos tobulinimo renginių forma pasirinkta daugiau nei pusės (55 proc.) respondentų, išvažiuojamuosius gerosios patirties stebėjimo vizitus Lietuvoje (užsienyje) rinkosi 52 proc. apklaustųjų, </a:t>
            </a:r>
            <a:r>
              <a:rPr lang="lt-LT" sz="1400" err="1">
                <a:solidFill>
                  <a:schemeClr val="bg1"/>
                </a:solidFill>
                <a:effectLst/>
                <a:latin typeface="Times New Roman"/>
                <a:ea typeface="Times New Roman" panose="02020603050405020304" pitchFamily="18" charset="0"/>
                <a:cs typeface="Times New Roman"/>
              </a:rPr>
              <a:t>vebinarus</a:t>
            </a:r>
            <a:r>
              <a:rPr lang="lt-LT" sz="1400">
                <a:solidFill>
                  <a:schemeClr val="bg1"/>
                </a:solidFill>
                <a:effectLst/>
                <a:latin typeface="Times New Roman"/>
                <a:ea typeface="Times New Roman" panose="02020603050405020304" pitchFamily="18" charset="0"/>
                <a:cs typeface="Times New Roman"/>
              </a:rPr>
              <a:t> – 39 proc.</a:t>
            </a:r>
          </a:p>
          <a:p>
            <a:r>
              <a:rPr lang="lt-LT" sz="1400">
                <a:solidFill>
                  <a:schemeClr val="bg1"/>
                </a:solidFill>
                <a:effectLst/>
                <a:latin typeface="Times New Roman"/>
                <a:ea typeface="Times New Roman" panose="02020603050405020304" pitchFamily="18" charset="0"/>
                <a:cs typeface="Times New Roman"/>
              </a:rPr>
              <a:t>33 proc. mokytojų mano, jog paskaita aktualiausia kvalifikacijos tobulinimo renginių forma, šiek tiek mažiau (32 proc.) apklaustųjų pažymėjo tęstines kvalifikacijos tobulinimo programas (ne mažiau nei 40 val.), 28 proc. – NŠA mokymus (konsultacijas), likusioji dalis (0,3 proc.) pasiūlė</a:t>
            </a:r>
            <a:r>
              <a:rPr lang="lt-LT" sz="1400">
                <a:solidFill>
                  <a:schemeClr val="bg1"/>
                </a:solidFill>
                <a:latin typeface="Times New Roman"/>
                <a:ea typeface="Times New Roman" panose="02020603050405020304" pitchFamily="18" charset="0"/>
                <a:cs typeface="Times New Roman"/>
              </a:rPr>
              <a:t> </a:t>
            </a:r>
            <a:r>
              <a:rPr lang="lt-LT" sz="1400">
                <a:solidFill>
                  <a:schemeClr val="bg1"/>
                </a:solidFill>
                <a:effectLst/>
                <a:latin typeface="Times New Roman"/>
                <a:ea typeface="Times New Roman" panose="02020603050405020304" pitchFamily="18" charset="0"/>
                <a:cs typeface="Times New Roman"/>
              </a:rPr>
              <a:t> geriausių Lietuvos mokytojų </a:t>
            </a:r>
            <a:r>
              <a:rPr lang="lt-LT" sz="1400" err="1">
                <a:solidFill>
                  <a:schemeClr val="bg1"/>
                </a:solidFill>
                <a:effectLst/>
                <a:latin typeface="Times New Roman"/>
                <a:ea typeface="Times New Roman" panose="02020603050405020304" pitchFamily="18" charset="0"/>
                <a:cs typeface="Times New Roman"/>
              </a:rPr>
              <a:t>patyriminius</a:t>
            </a:r>
            <a:r>
              <a:rPr lang="lt-LT" sz="1400">
                <a:solidFill>
                  <a:schemeClr val="bg1"/>
                </a:solidFill>
                <a:effectLst/>
                <a:latin typeface="Times New Roman"/>
                <a:ea typeface="Times New Roman" panose="02020603050405020304" pitchFamily="18" charset="0"/>
                <a:cs typeface="Times New Roman"/>
              </a:rPr>
              <a:t> seminarus.</a:t>
            </a:r>
            <a:endParaRPr lang="lt-LT" sz="1400">
              <a:solidFill>
                <a:schemeClr val="bg1"/>
              </a:solidFill>
              <a:latin typeface="Times New Roman"/>
              <a:cs typeface="Times New Roman"/>
            </a:endParaRPr>
          </a:p>
        </p:txBody>
      </p:sp>
    </p:spTree>
    <p:extLst>
      <p:ext uri="{BB962C8B-B14F-4D97-AF65-F5344CB8AC3E}">
        <p14:creationId xmlns:p14="http://schemas.microsoft.com/office/powerpoint/2010/main" val="2699651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DFC79B4-43D2-4E19-0260-BE11C5E8532E}"/>
              </a:ext>
            </a:extLst>
          </p:cNvPr>
          <p:cNvSpPr>
            <a:spLocks noGrp="1"/>
          </p:cNvSpPr>
          <p:nvPr>
            <p:ph type="title"/>
          </p:nvPr>
        </p:nvSpPr>
        <p:spPr>
          <a:xfrm>
            <a:off x="319596" y="365125"/>
            <a:ext cx="11034204" cy="1325563"/>
          </a:xfrm>
        </p:spPr>
        <p:txBody>
          <a:bodyPr/>
          <a:lstStyle/>
          <a:p>
            <a:r>
              <a:rPr lang="lt-LT" sz="1800" b="1">
                <a:effectLst/>
                <a:latin typeface="Times New Roman" panose="02020603050405020304" pitchFamily="18" charset="0"/>
                <a:ea typeface="Times New Roman" panose="02020603050405020304" pitchFamily="18" charset="0"/>
              </a:rPr>
              <a:t>5. UTA komandos veikla mokykloje </a:t>
            </a:r>
            <a:endParaRPr lang="lt-LT"/>
          </a:p>
        </p:txBody>
      </p:sp>
      <p:graphicFrame>
        <p:nvGraphicFramePr>
          <p:cNvPr id="4" name="Turinio vietos rezervavimo ženklas 3">
            <a:extLst>
              <a:ext uri="{FF2B5EF4-FFF2-40B4-BE49-F238E27FC236}">
                <a16:creationId xmlns:a16="http://schemas.microsoft.com/office/drawing/2014/main" id="{41190F18-FBF2-1078-2634-73D7283CC86E}"/>
              </a:ext>
            </a:extLst>
          </p:cNvPr>
          <p:cNvGraphicFramePr>
            <a:graphicFrameLocks noGrp="1"/>
          </p:cNvGraphicFramePr>
          <p:nvPr>
            <p:ph idx="1"/>
            <p:extLst>
              <p:ext uri="{D42A27DB-BD31-4B8C-83A1-F6EECF244321}">
                <p14:modId xmlns:p14="http://schemas.microsoft.com/office/powerpoint/2010/main" val="3099655315"/>
              </p:ext>
            </p:extLst>
          </p:nvPr>
        </p:nvGraphicFramePr>
        <p:xfrm>
          <a:off x="239697" y="1200537"/>
          <a:ext cx="5521911" cy="4691393"/>
        </p:xfrm>
        <a:graphic>
          <a:graphicData uri="http://schemas.openxmlformats.org/drawingml/2006/table">
            <a:tbl>
              <a:tblPr bandRow="1">
                <a:tableStyleId>{5C22544A-7EE6-4342-B048-85BDC9FD1C3A}</a:tableStyleId>
              </a:tblPr>
              <a:tblGrid>
                <a:gridCol w="518249">
                  <a:extLst>
                    <a:ext uri="{9D8B030D-6E8A-4147-A177-3AD203B41FA5}">
                      <a16:colId xmlns:a16="http://schemas.microsoft.com/office/drawing/2014/main" val="876943739"/>
                    </a:ext>
                  </a:extLst>
                </a:gridCol>
                <a:gridCol w="2379716">
                  <a:extLst>
                    <a:ext uri="{9D8B030D-6E8A-4147-A177-3AD203B41FA5}">
                      <a16:colId xmlns:a16="http://schemas.microsoft.com/office/drawing/2014/main" val="739307157"/>
                    </a:ext>
                  </a:extLst>
                </a:gridCol>
                <a:gridCol w="2623946">
                  <a:extLst>
                    <a:ext uri="{9D8B030D-6E8A-4147-A177-3AD203B41FA5}">
                      <a16:colId xmlns:a16="http://schemas.microsoft.com/office/drawing/2014/main" val="2112469187"/>
                    </a:ext>
                  </a:extLst>
                </a:gridCol>
              </a:tblGrid>
              <a:tr h="669437">
                <a:tc>
                  <a:txBody>
                    <a:bodyPr/>
                    <a:lstStyle/>
                    <a:p>
                      <a:r>
                        <a:rPr lang="lt-LT" sz="1100">
                          <a:effectLst/>
                        </a:rPr>
                        <a:t>5.1.</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Mokykloje, kurioje aš dirbu, suburta UTA komanda, koordinuojanti ugdymo turinio įgyvendinimą mokykloje</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Taip – 372</a:t>
                      </a:r>
                    </a:p>
                    <a:p>
                      <a:r>
                        <a:rPr lang="lt-LT" sz="1100">
                          <a:effectLst/>
                        </a:rPr>
                        <a:t>Ne – 4</a:t>
                      </a:r>
                    </a:p>
                    <a:p>
                      <a:r>
                        <a:rPr lang="lt-LT" sz="1100">
                          <a:effectLst/>
                        </a:rPr>
                        <a:t>Nežinau – 32</a:t>
                      </a:r>
                      <a:endParaRPr lang="lt-LT" sz="1100">
                        <a:effectLst/>
                        <a:latin typeface="Times New Roman" panose="02020603050405020304" pitchFamily="18" charset="0"/>
                        <a:ea typeface="Times New Roman" panose="02020603050405020304" pitchFamily="18" charset="0"/>
                      </a:endParaRPr>
                    </a:p>
                  </a:txBody>
                  <a:tcPr marL="62760" marR="62760" marT="0" marB="0"/>
                </a:tc>
                <a:extLst>
                  <a:ext uri="{0D108BD9-81ED-4DB2-BD59-A6C34878D82A}">
                    <a16:rowId xmlns:a16="http://schemas.microsoft.com/office/drawing/2014/main" val="1248043669"/>
                  </a:ext>
                </a:extLst>
              </a:tr>
              <a:tr h="502077">
                <a:tc>
                  <a:txBody>
                    <a:bodyPr/>
                    <a:lstStyle/>
                    <a:p>
                      <a:r>
                        <a:rPr lang="lt-LT" sz="1100">
                          <a:effectLst/>
                        </a:rPr>
                        <a:t>5.2.</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Mokykloje, kurioje aš dirbu, parengtas UTA veiksmų planas, esu su juo susipažinęs</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Taip – 319</a:t>
                      </a:r>
                    </a:p>
                    <a:p>
                      <a:r>
                        <a:rPr lang="lt-LT" sz="1100">
                          <a:effectLst/>
                        </a:rPr>
                        <a:t>Ne – 12</a:t>
                      </a:r>
                    </a:p>
                    <a:p>
                      <a:r>
                        <a:rPr lang="lt-LT" sz="1100">
                          <a:effectLst/>
                        </a:rPr>
                        <a:t>Nežinau – 74</a:t>
                      </a:r>
                      <a:endParaRPr lang="lt-LT" sz="1100">
                        <a:effectLst/>
                        <a:latin typeface="Times New Roman" panose="02020603050405020304" pitchFamily="18" charset="0"/>
                        <a:ea typeface="Times New Roman" panose="02020603050405020304" pitchFamily="18" charset="0"/>
                      </a:endParaRPr>
                    </a:p>
                  </a:txBody>
                  <a:tcPr marL="62760" marR="62760" marT="0" marB="0"/>
                </a:tc>
                <a:extLst>
                  <a:ext uri="{0D108BD9-81ED-4DB2-BD59-A6C34878D82A}">
                    <a16:rowId xmlns:a16="http://schemas.microsoft.com/office/drawing/2014/main" val="2523111295"/>
                  </a:ext>
                </a:extLst>
              </a:tr>
              <a:tr h="1840951">
                <a:tc>
                  <a:txBody>
                    <a:bodyPr/>
                    <a:lstStyle/>
                    <a:p>
                      <a:r>
                        <a:rPr lang="lt-LT" sz="1100">
                          <a:effectLst/>
                        </a:rPr>
                        <a:t>5.3.</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Mokykloje, kurioje aš dirbu, UTA komanda teikia informaciją bendruomenei šiais būdais:</a:t>
                      </a:r>
                    </a:p>
                    <a:p>
                      <a:r>
                        <a:rPr lang="lt-LT" sz="1100">
                          <a:effectLst/>
                        </a:rPr>
                        <a:t> </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1. posėdžių (pasitarimų) metu – 310;</a:t>
                      </a:r>
                    </a:p>
                    <a:p>
                      <a:r>
                        <a:rPr lang="lt-LT" sz="1100">
                          <a:effectLst/>
                        </a:rPr>
                        <a:t>2. e-dienyne – 155;</a:t>
                      </a:r>
                    </a:p>
                    <a:p>
                      <a:r>
                        <a:rPr lang="lt-LT" sz="1100">
                          <a:effectLst/>
                        </a:rPr>
                        <a:t>3. mokyklos svetainėje – 132;</a:t>
                      </a:r>
                    </a:p>
                    <a:p>
                      <a:r>
                        <a:rPr lang="lt-LT" sz="1100">
                          <a:effectLst/>
                        </a:rPr>
                        <a:t>4. metodinėje taryboje (metodinėse grupėse) – 277;</a:t>
                      </a:r>
                    </a:p>
                    <a:p>
                      <a:r>
                        <a:rPr lang="lt-LT" sz="1100">
                          <a:effectLst/>
                        </a:rPr>
                        <a:t>5. kitais aptartais būdais – 61;</a:t>
                      </a:r>
                    </a:p>
                    <a:p>
                      <a:r>
                        <a:rPr lang="lt-LT" sz="1100">
                          <a:effectLst/>
                        </a:rPr>
                        <a:t>6. kita – 3:</a:t>
                      </a:r>
                    </a:p>
                    <a:p>
                      <a:r>
                        <a:rPr lang="lt-LT" sz="1100">
                          <a:effectLst/>
                        </a:rPr>
                        <a:t>Nėra patikimos informacijos iš NŠA, tad nėra ką perteikti.</a:t>
                      </a:r>
                    </a:p>
                    <a:p>
                      <a:r>
                        <a:rPr lang="lt-LT" sz="1100">
                          <a:effectLst/>
                        </a:rPr>
                        <a:t>UTA komanda sukurta, bet dar nėra apmokyta dirbti ir teikti informaciją.</a:t>
                      </a:r>
                    </a:p>
                    <a:p>
                      <a:r>
                        <a:rPr lang="lt-LT" sz="1100">
                          <a:effectLst/>
                        </a:rPr>
                        <a:t>Dar nebuvo susitikimo su mokyklos bendruomene.</a:t>
                      </a:r>
                      <a:endParaRPr lang="lt-LT" sz="1100">
                        <a:effectLst/>
                        <a:latin typeface="Times New Roman" panose="02020603050405020304" pitchFamily="18" charset="0"/>
                        <a:ea typeface="Times New Roman" panose="02020603050405020304" pitchFamily="18" charset="0"/>
                      </a:endParaRPr>
                    </a:p>
                  </a:txBody>
                  <a:tcPr marL="62760" marR="62760" marT="0" marB="0"/>
                </a:tc>
                <a:extLst>
                  <a:ext uri="{0D108BD9-81ED-4DB2-BD59-A6C34878D82A}">
                    <a16:rowId xmlns:a16="http://schemas.microsoft.com/office/drawing/2014/main" val="3680366291"/>
                  </a:ext>
                </a:extLst>
              </a:tr>
              <a:tr h="502077">
                <a:tc>
                  <a:txBody>
                    <a:bodyPr/>
                    <a:lstStyle/>
                    <a:p>
                      <a:r>
                        <a:rPr lang="lt-LT" sz="1100">
                          <a:effectLst/>
                        </a:rPr>
                        <a:t>5.4.</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Mokykloje, kurioje aš dirbu,  vadovai supažindino  su UTA gairėmis, poreikiu, pokyčiais</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Taip – 205</a:t>
                      </a:r>
                    </a:p>
                    <a:p>
                      <a:r>
                        <a:rPr lang="lt-LT" sz="1100">
                          <a:effectLst/>
                        </a:rPr>
                        <a:t>Ne – 5</a:t>
                      </a:r>
                    </a:p>
                    <a:p>
                      <a:r>
                        <a:rPr lang="lt-LT" sz="1100">
                          <a:effectLst/>
                        </a:rPr>
                        <a:t>Iš dalies – 47</a:t>
                      </a:r>
                      <a:endParaRPr lang="lt-LT" sz="1100">
                        <a:effectLst/>
                        <a:latin typeface="Times New Roman" panose="02020603050405020304" pitchFamily="18" charset="0"/>
                        <a:ea typeface="Times New Roman" panose="02020603050405020304" pitchFamily="18" charset="0"/>
                      </a:endParaRPr>
                    </a:p>
                  </a:txBody>
                  <a:tcPr marL="62760" marR="62760" marT="0" marB="0"/>
                </a:tc>
                <a:extLst>
                  <a:ext uri="{0D108BD9-81ED-4DB2-BD59-A6C34878D82A}">
                    <a16:rowId xmlns:a16="http://schemas.microsoft.com/office/drawing/2014/main" val="3478086304"/>
                  </a:ext>
                </a:extLst>
              </a:tr>
              <a:tr h="836796">
                <a:tc>
                  <a:txBody>
                    <a:bodyPr/>
                    <a:lstStyle/>
                    <a:p>
                      <a:r>
                        <a:rPr lang="lt-LT" sz="1100">
                          <a:effectLst/>
                        </a:rPr>
                        <a:t>5.5.</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Mokytojai, dalyvavę Nacionalinės švietimo agentūros mokymuose, mokykloje dalijosi (dalijasi) informacija (žiniomis) iš UTA mokymų</a:t>
                      </a:r>
                      <a:endParaRPr lang="lt-LT" sz="1100">
                        <a:effectLst/>
                        <a:latin typeface="Times New Roman" panose="02020603050405020304" pitchFamily="18" charset="0"/>
                        <a:ea typeface="Times New Roman" panose="02020603050405020304" pitchFamily="18" charset="0"/>
                      </a:endParaRPr>
                    </a:p>
                  </a:txBody>
                  <a:tcPr marL="62760" marR="62760" marT="0" marB="0"/>
                </a:tc>
                <a:tc>
                  <a:txBody>
                    <a:bodyPr/>
                    <a:lstStyle/>
                    <a:p>
                      <a:r>
                        <a:rPr lang="lt-LT" sz="1100">
                          <a:effectLst/>
                        </a:rPr>
                        <a:t>Taip – 146</a:t>
                      </a:r>
                    </a:p>
                    <a:p>
                      <a:r>
                        <a:rPr lang="lt-LT" sz="1100">
                          <a:effectLst/>
                        </a:rPr>
                        <a:t>Ne –33</a:t>
                      </a:r>
                    </a:p>
                    <a:p>
                      <a:r>
                        <a:rPr lang="lt-LT" sz="1100">
                          <a:effectLst/>
                        </a:rPr>
                        <a:t>Iš dalies – 75</a:t>
                      </a:r>
                      <a:endParaRPr lang="lt-LT" sz="1100">
                        <a:effectLst/>
                        <a:latin typeface="Times New Roman" panose="02020603050405020304" pitchFamily="18" charset="0"/>
                        <a:ea typeface="Times New Roman" panose="02020603050405020304" pitchFamily="18" charset="0"/>
                      </a:endParaRPr>
                    </a:p>
                  </a:txBody>
                  <a:tcPr marL="62760" marR="62760" marT="0" marB="0"/>
                </a:tc>
                <a:extLst>
                  <a:ext uri="{0D108BD9-81ED-4DB2-BD59-A6C34878D82A}">
                    <a16:rowId xmlns:a16="http://schemas.microsoft.com/office/drawing/2014/main" val="761931955"/>
                  </a:ext>
                </a:extLst>
              </a:tr>
            </a:tbl>
          </a:graphicData>
        </a:graphic>
      </p:graphicFrame>
      <p:sp>
        <p:nvSpPr>
          <p:cNvPr id="5" name="TextBox 4">
            <a:extLst>
              <a:ext uri="{FF2B5EF4-FFF2-40B4-BE49-F238E27FC236}">
                <a16:creationId xmlns:a16="http://schemas.microsoft.com/office/drawing/2014/main" id="{92314FD1-8DB0-8D32-FD27-8F1867615FDC}"/>
              </a:ext>
            </a:extLst>
          </p:cNvPr>
          <p:cNvSpPr txBox="1"/>
          <p:nvPr/>
        </p:nvSpPr>
        <p:spPr>
          <a:xfrm>
            <a:off x="5879074" y="784279"/>
            <a:ext cx="5969296" cy="5509200"/>
          </a:xfrm>
          <a:prstGeom prst="rect">
            <a:avLst/>
          </a:prstGeom>
          <a:solidFill>
            <a:schemeClr val="tx1"/>
          </a:solidFill>
        </p:spPr>
        <p:txBody>
          <a:bodyPr wrap="square" lIns="91440" tIns="45720" rIns="91440" bIns="45720" anchor="t">
            <a:spAutoFit/>
          </a:bodyPr>
          <a:lstStyle/>
          <a:p>
            <a:pPr algn="just"/>
            <a:r>
              <a:rPr lang="lt-LT" sz="1600" b="1">
                <a:solidFill>
                  <a:schemeClr val="bg1"/>
                </a:solidFill>
                <a:effectLst/>
                <a:latin typeface="Times New Roman"/>
                <a:ea typeface="Times New Roman" panose="02020603050405020304" pitchFamily="18" charset="0"/>
                <a:cs typeface="Times New Roman"/>
              </a:rPr>
              <a:t>Duomenis apibendrinanti išvada:</a:t>
            </a:r>
            <a:r>
              <a:rPr lang="lt-LT" sz="1600">
                <a:solidFill>
                  <a:schemeClr val="bg1"/>
                </a:solidFill>
                <a:effectLst/>
                <a:latin typeface="Times New Roman"/>
                <a:ea typeface="Times New Roman" panose="02020603050405020304" pitchFamily="18" charset="0"/>
                <a:cs typeface="Times New Roman"/>
              </a:rPr>
              <a:t> </a:t>
            </a:r>
            <a:r>
              <a:rPr lang="lt-LT" sz="1600">
                <a:solidFill>
                  <a:srgbClr val="7030A0"/>
                </a:solidFill>
                <a:effectLst/>
                <a:latin typeface="Times New Roman"/>
                <a:ea typeface="Times New Roman" panose="02020603050405020304" pitchFamily="18" charset="0"/>
                <a:cs typeface="Times New Roman"/>
              </a:rPr>
              <a:t>net 91 proc.</a:t>
            </a:r>
            <a:r>
              <a:rPr lang="lt-LT" sz="1600">
                <a:solidFill>
                  <a:schemeClr val="bg1"/>
                </a:solidFill>
                <a:effectLst/>
                <a:latin typeface="Times New Roman"/>
                <a:ea typeface="Times New Roman" panose="02020603050405020304" pitchFamily="18" charset="0"/>
                <a:cs typeface="Times New Roman"/>
              </a:rPr>
              <a:t> apklaustųjų teigia, kad mokykloje, kurioje jie dirba, </a:t>
            </a:r>
            <a:r>
              <a:rPr lang="lt-LT" sz="1600">
                <a:solidFill>
                  <a:srgbClr val="7030A0"/>
                </a:solidFill>
                <a:effectLst/>
                <a:latin typeface="Times New Roman"/>
                <a:ea typeface="Times New Roman" panose="02020603050405020304" pitchFamily="18" charset="0"/>
                <a:cs typeface="Times New Roman"/>
              </a:rPr>
              <a:t>yra sudaryta UTA komanda</a:t>
            </a:r>
            <a:r>
              <a:rPr lang="lt-LT" sz="1600">
                <a:solidFill>
                  <a:schemeClr val="bg1"/>
                </a:solidFill>
                <a:effectLst/>
                <a:latin typeface="Times New Roman"/>
                <a:ea typeface="Times New Roman" panose="02020603050405020304" pitchFamily="18" charset="0"/>
                <a:cs typeface="Times New Roman"/>
              </a:rPr>
              <a:t>, koordinuojanti ugdymo turinio įgyvendinimą mokykloje. Tačiau 8 proc. teigia, kad apie tai nežino, o 1 proc., kad tokios komandos mokykloje nėra. Kad mokykloje, kurioje dirba, </a:t>
            </a:r>
            <a:r>
              <a:rPr lang="lt-LT" sz="1600">
                <a:solidFill>
                  <a:schemeClr val="accent2">
                    <a:lumMod val="40000"/>
                    <a:lumOff val="60000"/>
                  </a:schemeClr>
                </a:solidFill>
                <a:effectLst/>
                <a:latin typeface="Times New Roman"/>
                <a:ea typeface="Times New Roman" panose="02020603050405020304" pitchFamily="18" charset="0"/>
                <a:cs typeface="Times New Roman"/>
              </a:rPr>
              <a:t>yra parengtas UTA veiksmų planas, ir su juo yra susipažinę</a:t>
            </a:r>
            <a:r>
              <a:rPr lang="lt-LT" sz="1600">
                <a:solidFill>
                  <a:schemeClr val="bg1"/>
                </a:solidFill>
                <a:effectLst/>
                <a:latin typeface="Times New Roman"/>
                <a:ea typeface="Times New Roman" panose="02020603050405020304" pitchFamily="18" charset="0"/>
                <a:cs typeface="Times New Roman"/>
              </a:rPr>
              <a:t>, teigiamai atsiliepė </a:t>
            </a:r>
            <a:r>
              <a:rPr lang="lt-LT" sz="1600">
                <a:solidFill>
                  <a:schemeClr val="accent2">
                    <a:lumMod val="40000"/>
                    <a:lumOff val="60000"/>
                  </a:schemeClr>
                </a:solidFill>
                <a:effectLst/>
                <a:latin typeface="Times New Roman"/>
                <a:ea typeface="Times New Roman" panose="02020603050405020304" pitchFamily="18" charset="0"/>
                <a:cs typeface="Times New Roman"/>
              </a:rPr>
              <a:t>79 proc.</a:t>
            </a:r>
            <a:r>
              <a:rPr lang="lt-LT" sz="1600">
                <a:solidFill>
                  <a:schemeClr val="bg1"/>
                </a:solidFill>
                <a:effectLst/>
                <a:latin typeface="Times New Roman"/>
                <a:ea typeface="Times New Roman" panose="02020603050405020304" pitchFamily="18" charset="0"/>
                <a:cs typeface="Times New Roman"/>
              </a:rPr>
              <a:t> mokytojų. Likusi dalis respondentų teigia, kad apie UTA planą nežino (18 proc.) arba jo nėra ir nesa susipažinę (3 proc.). </a:t>
            </a:r>
            <a:endParaRPr lang="lt-LT" sz="1600">
              <a:solidFill>
                <a:schemeClr val="bg1"/>
              </a:solidFill>
              <a:latin typeface="Times New Roman"/>
              <a:ea typeface="Times New Roman" panose="02020603050405020304" pitchFamily="18" charset="0"/>
              <a:cs typeface="Times New Roman"/>
            </a:endParaRPr>
          </a:p>
          <a:p>
            <a:pPr algn="just"/>
            <a:r>
              <a:rPr lang="lt-LT" sz="1600">
                <a:solidFill>
                  <a:schemeClr val="bg1"/>
                </a:solidFill>
                <a:effectLst/>
                <a:latin typeface="Times New Roman"/>
                <a:ea typeface="Times New Roman" panose="02020603050405020304" pitchFamily="18" charset="0"/>
                <a:cs typeface="Times New Roman"/>
              </a:rPr>
              <a:t>Mokyklose UTA komanda informaciją teikia šiais būdais: </a:t>
            </a:r>
            <a:r>
              <a:rPr lang="lt-LT" sz="1600">
                <a:solidFill>
                  <a:srgbClr val="92D050"/>
                </a:solidFill>
                <a:effectLst/>
                <a:latin typeface="Times New Roman"/>
                <a:ea typeface="Times New Roman" panose="02020603050405020304" pitchFamily="18" charset="0"/>
                <a:cs typeface="Times New Roman"/>
              </a:rPr>
              <a:t>posėdžių metu</a:t>
            </a:r>
            <a:r>
              <a:rPr lang="lt-LT" sz="1600">
                <a:solidFill>
                  <a:schemeClr val="bg1"/>
                </a:solidFill>
                <a:effectLst/>
                <a:latin typeface="Times New Roman"/>
                <a:ea typeface="Times New Roman" panose="02020603050405020304" pitchFamily="18" charset="0"/>
                <a:cs typeface="Times New Roman"/>
              </a:rPr>
              <a:t> (77 proc. mokytojų teigimu), </a:t>
            </a:r>
            <a:r>
              <a:rPr lang="lt-LT" sz="1600">
                <a:solidFill>
                  <a:srgbClr val="92D050"/>
                </a:solidFill>
                <a:effectLst/>
                <a:latin typeface="Times New Roman"/>
                <a:ea typeface="Times New Roman" panose="02020603050405020304" pitchFamily="18" charset="0"/>
                <a:cs typeface="Times New Roman"/>
              </a:rPr>
              <a:t>metodinėje taryboje</a:t>
            </a:r>
            <a:r>
              <a:rPr lang="lt-LT" sz="1600">
                <a:solidFill>
                  <a:schemeClr val="bg1"/>
                </a:solidFill>
                <a:effectLst/>
                <a:latin typeface="Times New Roman"/>
                <a:ea typeface="Times New Roman" panose="02020603050405020304" pitchFamily="18" charset="0"/>
                <a:cs typeface="Times New Roman"/>
              </a:rPr>
              <a:t> (metodinėse grupėse) (68 proc.), </a:t>
            </a:r>
            <a:r>
              <a:rPr lang="lt-LT" sz="1600">
                <a:solidFill>
                  <a:srgbClr val="92D050"/>
                </a:solidFill>
                <a:effectLst/>
                <a:latin typeface="Times New Roman"/>
                <a:ea typeface="Times New Roman" panose="02020603050405020304" pitchFamily="18" charset="0"/>
                <a:cs typeface="Times New Roman"/>
              </a:rPr>
              <a:t>e-dienyne</a:t>
            </a:r>
            <a:r>
              <a:rPr lang="lt-LT" sz="1600">
                <a:solidFill>
                  <a:schemeClr val="bg1"/>
                </a:solidFill>
                <a:effectLst/>
                <a:latin typeface="Times New Roman"/>
                <a:ea typeface="Times New Roman" panose="02020603050405020304" pitchFamily="18" charset="0"/>
                <a:cs typeface="Times New Roman"/>
              </a:rPr>
              <a:t> (38 proc.), </a:t>
            </a:r>
            <a:r>
              <a:rPr lang="lt-LT" sz="1600">
                <a:solidFill>
                  <a:srgbClr val="92D050"/>
                </a:solidFill>
                <a:effectLst/>
                <a:latin typeface="Times New Roman"/>
                <a:ea typeface="Times New Roman" panose="02020603050405020304" pitchFamily="18" charset="0"/>
                <a:cs typeface="Times New Roman"/>
              </a:rPr>
              <a:t>mokyklos svetainėje</a:t>
            </a:r>
            <a:r>
              <a:rPr lang="lt-LT" sz="1600">
                <a:solidFill>
                  <a:schemeClr val="bg1"/>
                </a:solidFill>
                <a:effectLst/>
                <a:latin typeface="Times New Roman"/>
                <a:ea typeface="Times New Roman" panose="02020603050405020304" pitchFamily="18" charset="0"/>
                <a:cs typeface="Times New Roman"/>
              </a:rPr>
              <a:t> (33 proc.), kitais aptartais būdais (15 proc.). Tačiau yra tokių pastebėjimų, jog </a:t>
            </a:r>
            <a:r>
              <a:rPr lang="lt-LT" sz="1600" i="1">
                <a:solidFill>
                  <a:schemeClr val="bg1"/>
                </a:solidFill>
                <a:effectLst/>
                <a:latin typeface="Times New Roman"/>
                <a:ea typeface="Times New Roman" panose="02020603050405020304" pitchFamily="18" charset="0"/>
                <a:cs typeface="Times New Roman"/>
              </a:rPr>
              <a:t>nėra patikimos informacijos iš NŠA, tad nėra ką perteikti; UTA komanda sukurta, bet dar nėra apmokyta dirbti ir teikti informaciją; dar nebuvo susitikimo su mokyklos bendruomene. </a:t>
            </a:r>
            <a:r>
              <a:rPr lang="lt-LT" sz="1600">
                <a:solidFill>
                  <a:srgbClr val="FFFF00"/>
                </a:solidFill>
                <a:effectLst/>
                <a:latin typeface="Times New Roman"/>
                <a:ea typeface="Times New Roman" panose="02020603050405020304" pitchFamily="18" charset="0"/>
                <a:cs typeface="Times New Roman"/>
              </a:rPr>
              <a:t>80 proc. apklausoje dalyvavusių mokytojų teigia, kad mokyklos vadovas juos supažindino su UTA gairėmis, poreikiu, pokyčiais</a:t>
            </a:r>
            <a:r>
              <a:rPr lang="lt-LT" sz="1600">
                <a:solidFill>
                  <a:schemeClr val="bg1"/>
                </a:solidFill>
                <a:effectLst/>
                <a:latin typeface="Times New Roman"/>
                <a:ea typeface="Times New Roman" panose="02020603050405020304" pitchFamily="18" charset="0"/>
                <a:cs typeface="Times New Roman"/>
              </a:rPr>
              <a:t>, kad tai yra padarę tik iš dalies, mano 18 proc., o su UTA gairėmis nėra supažindinti atsakė 2 proc. </a:t>
            </a:r>
            <a:r>
              <a:rPr lang="lt-LT" sz="1600">
                <a:solidFill>
                  <a:srgbClr val="FF0000"/>
                </a:solidFill>
                <a:effectLst/>
                <a:latin typeface="Times New Roman"/>
                <a:ea typeface="Times New Roman" panose="02020603050405020304" pitchFamily="18" charset="0"/>
                <a:cs typeface="Times New Roman"/>
              </a:rPr>
              <a:t>57 proc. mokytojų, dalyvavusių, Nacionalinės švietimo agentūros mokymuose, mokykloje dalijosi (dalijasi) informacija (žiniomis) apie UTA, </a:t>
            </a:r>
            <a:r>
              <a:rPr lang="lt-LT" sz="1600">
                <a:solidFill>
                  <a:schemeClr val="bg1"/>
                </a:solidFill>
                <a:effectLst/>
                <a:latin typeface="Times New Roman"/>
                <a:ea typeface="Times New Roman" panose="02020603050405020304" pitchFamily="18" charset="0"/>
                <a:cs typeface="Times New Roman"/>
              </a:rPr>
              <a:t>30 proc. mokytojų teigimu, tai yra darę iš dalies, o 13 proc. informacija iš mokymų nesidalino.</a:t>
            </a:r>
            <a:endParaRPr lang="lt-LT" sz="1600">
              <a:solidFill>
                <a:schemeClr val="bg1"/>
              </a:solidFill>
              <a:latin typeface="Times New Roman"/>
              <a:cs typeface="Times New Roman"/>
            </a:endParaRPr>
          </a:p>
        </p:txBody>
      </p:sp>
    </p:spTree>
    <p:extLst>
      <p:ext uri="{BB962C8B-B14F-4D97-AF65-F5344CB8AC3E}">
        <p14:creationId xmlns:p14="http://schemas.microsoft.com/office/powerpoint/2010/main" val="1690990748"/>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3410</Words>
  <Application>Microsoft Office PowerPoint</Application>
  <PresentationFormat>Plačiaekranė</PresentationFormat>
  <Paragraphs>254</Paragraphs>
  <Slides>17</Slides>
  <Notes>0</Notes>
  <HiddenSlides>0</HiddenSlides>
  <MMClips>0</MMClips>
  <ScaleCrop>false</ScaleCrop>
  <HeadingPairs>
    <vt:vector size="6" baseType="variant">
      <vt:variant>
        <vt:lpstr>Naudojami šriftai</vt:lpstr>
      </vt:variant>
      <vt:variant>
        <vt:i4>5</vt:i4>
      </vt:variant>
      <vt:variant>
        <vt:lpstr>Tema</vt:lpstr>
      </vt:variant>
      <vt:variant>
        <vt:i4>2</vt:i4>
      </vt:variant>
      <vt:variant>
        <vt:lpstr>Skaidrių pavadinimai</vt:lpstr>
      </vt:variant>
      <vt:variant>
        <vt:i4>17</vt:i4>
      </vt:variant>
    </vt:vector>
  </HeadingPairs>
  <TitlesOfParts>
    <vt:vector size="24" baseType="lpstr">
      <vt:lpstr>Arial</vt:lpstr>
      <vt:lpstr>Calibri</vt:lpstr>
      <vt:lpstr>Calibri Light</vt:lpstr>
      <vt:lpstr>Times New Roman</vt:lpstr>
      <vt:lpstr>Wingdings</vt:lpstr>
      <vt:lpstr>„Office“ tema</vt:lpstr>
      <vt:lpstr>Office Theme</vt:lpstr>
      <vt:lpstr>MARIJAMPOLĖS SAVIVALDYBĖS BENDROJO UGDYMO MOKYKLŲ PASIRENGIMO ATNAUJINTŲ BENDRŲJŲ PROGRAMŲ DIEGIMUI APKLAUSOS KOKYBINĖ ANALIZĖ IR REKOMENDACIJOS </vt:lpstr>
      <vt:lpstr>MARIJAMPOLĖS SAVIVALDYBĖS PASIRENGIMO DIEGTI ATNAUJINTĄ UGDYMO TURINĮ VEIKSMŲ PLANAS </vt:lpstr>
      <vt:lpstr>1 uždavinys.  Atlikti situacijos įsivertinimą</vt:lpstr>
      <vt:lpstr>Apklausos anotacija</vt:lpstr>
      <vt:lpstr>APIBENDRINTI TYRIMO KOKYBINĖS ANALIZĖS DUOMENYS </vt:lpstr>
      <vt:lpstr>2. Atnaujintas ugdymo turinys (toliau – UTA) </vt:lpstr>
      <vt:lpstr>3. Bendrosios kompetencijos įgyvendinant UTA  </vt:lpstr>
      <vt:lpstr>4. Mano kvalifikacijos tobulinimas įgyvendinant UTA </vt:lpstr>
      <vt:lpstr>5. UTA komandos veikla mokykloje </vt:lpstr>
      <vt:lpstr>6. Grįžtamasis ryšys</vt:lpstr>
      <vt:lpstr>APIBENDRINTOS APKLAUSOS IŠVADOS (1) </vt:lpstr>
      <vt:lpstr>APIBENDRINTOS APKLAUSOS IŠVADOS (2) </vt:lpstr>
      <vt:lpstr>REKOMENDACIJOS (1) </vt:lpstr>
      <vt:lpstr>REKOMENDACIJOS (2) </vt:lpstr>
      <vt:lpstr>2 uždavinys.  Sudaryti palankias sąlygas UTA diegimui</vt:lpstr>
      <vt:lpstr>3 uždavinys.  Organizuoti UTA proceso veiklų ir rezultatų sklaidą</vt:lpstr>
      <vt:lpstr>Stebėsena, analizė ir reikalingų sprendimų priėmimas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MARIJAMPOLĖS SAVIVALDYBĖS BENDROJO UGDYMO MOKYKLŲ PASIRENGIMO ATNAUJINTŲ BENDRŲJŲ PROGRAMŲ DIEGIMUI APKLAUSOS KOKYBINĖ ANALIZĖ IR REKOMENDACIJOS</dc:title>
  <dc:creator>Aušra Biskienė</dc:creator>
  <cp:lastModifiedBy>RŪTA KRIAUČIŪNIENĖ</cp:lastModifiedBy>
  <cp:revision>115</cp:revision>
  <dcterms:created xsi:type="dcterms:W3CDTF">2022-12-29T06:03:45Z</dcterms:created>
  <dcterms:modified xsi:type="dcterms:W3CDTF">2023-03-20T13:18:17Z</dcterms:modified>
</cp:coreProperties>
</file>